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7" r:id="rId11"/>
    <p:sldId id="268" r:id="rId12"/>
    <p:sldId id="271" r:id="rId13"/>
    <p:sldId id="272" r:id="rId1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950CF-AD16-40ED-A2D8-6CACD4C0715E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51A65-2016-490A-A363-55A7F50769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6881192" cy="764704"/>
          </a:xfrm>
        </p:spPr>
        <p:txBody>
          <a:bodyPr>
            <a:normAutofit fontScale="90000"/>
          </a:bodyPr>
          <a:lstStyle/>
          <a:p>
            <a:pPr marL="1074738" algn="ctr" defTabSz="1074738" eaLnBrk="1" fontAlgn="auto" hangingPunct="1">
              <a:spcAft>
                <a:spcPts val="0"/>
              </a:spcAft>
              <a:defRPr/>
            </a:pPr>
            <a:br>
              <a:rPr lang="ro-RO" sz="4000" b="1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ro-RO" sz="4000" b="1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LOCALIZARE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052736"/>
            <a:ext cx="8229600" cy="5562600"/>
          </a:xfrm>
        </p:spPr>
        <p:txBody>
          <a:bodyPr/>
          <a:lstStyle/>
          <a:p>
            <a:pPr marL="546100" indent="255588" algn="ctr" eaLnBrk="1" hangingPunct="1">
              <a:buFont typeface="Wingdings" pitchFamily="2" charset="2"/>
              <a:buNone/>
              <a:tabLst>
                <a:tab pos="801688" algn="l"/>
              </a:tabLst>
            </a:pPr>
            <a:r>
              <a:rPr lang="ro-RO" altLang="en-US" dirty="0">
                <a:latin typeface="Times New Roman" pitchFamily="18" charset="0"/>
              </a:rPr>
              <a:t>   </a:t>
            </a:r>
            <a:r>
              <a:rPr lang="ro-RO" altLang="en-US" sz="2800" dirty="0">
                <a:latin typeface="Times New Roman" pitchFamily="18" charset="0"/>
              </a:rPr>
              <a:t>Instituţia este amplasată în municipiul Chişinău, sectorul Botanica, </a:t>
            </a:r>
            <a:r>
              <a:rPr lang="ro-MO" altLang="en-US" sz="2800" dirty="0">
                <a:latin typeface="Times New Roman" pitchFamily="18" charset="0"/>
              </a:rPr>
              <a:t>bd.Dacia 52 în vecinătate cu Liceul Teoretic „Nicolae Iorga”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ro-MO" altLang="en-US" sz="2800" dirty="0">
                <a:latin typeface="Times New Roman" pitchFamily="18" charset="0"/>
              </a:rPr>
              <a:t> și Liceul Teoretic „</a:t>
            </a:r>
            <a:r>
              <a:rPr lang="en-US" altLang="en-US" sz="2800" dirty="0">
                <a:latin typeface="Times New Roman" pitchFamily="18" charset="0"/>
              </a:rPr>
              <a:t>Mihai </a:t>
            </a:r>
            <a:r>
              <a:rPr lang="en-US" altLang="en-US" sz="2800" dirty="0" err="1">
                <a:latin typeface="Times New Roman" pitchFamily="18" charset="0"/>
              </a:rPr>
              <a:t>Grecu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ro-MO" altLang="en-US" sz="2800" dirty="0">
                <a:latin typeface="Times New Roman" pitchFamily="18" charset="0"/>
              </a:rPr>
              <a:t>”</a:t>
            </a:r>
            <a:r>
              <a:rPr lang="en-US" altLang="en-US" sz="2800" dirty="0">
                <a:latin typeface="Times New Roman" pitchFamily="18" charset="0"/>
              </a:rPr>
              <a:t>,</a:t>
            </a:r>
            <a:r>
              <a:rPr lang="ro-RO" altLang="en-US" sz="2800" dirty="0">
                <a:latin typeface="Times New Roman" pitchFamily="18" charset="0"/>
              </a:rPr>
              <a:t> </a:t>
            </a:r>
            <a:r>
              <a:rPr lang="en-US" altLang="en-US" sz="2800" dirty="0">
                <a:latin typeface="Times New Roman" pitchFamily="18" charset="0"/>
              </a:rPr>
              <a:t>la </a:t>
            </a:r>
            <a:r>
              <a:rPr lang="en-US" altLang="en-US" sz="2800" dirty="0" err="1">
                <a:latin typeface="Times New Roman" pitchFamily="18" charset="0"/>
              </a:rPr>
              <a:t>por</a:t>
            </a:r>
            <a:r>
              <a:rPr lang="ro-MO" altLang="en-US" sz="2800" dirty="0">
                <a:latin typeface="Times New Roman" pitchFamily="18" charset="0"/>
              </a:rPr>
              <a:t>ț</a:t>
            </a:r>
            <a:r>
              <a:rPr lang="en-US" altLang="en-US" sz="2800" dirty="0" err="1">
                <a:latin typeface="Times New Roman" pitchFamily="18" charset="0"/>
              </a:rPr>
              <a:t>ile</a:t>
            </a:r>
            <a:r>
              <a:rPr lang="ro-MO" altLang="en-US" sz="2800" dirty="0">
                <a:latin typeface="Times New Roman" pitchFamily="18" charset="0"/>
              </a:rPr>
              <a:t> orașului</a:t>
            </a:r>
            <a:r>
              <a:rPr lang="en-US" altLang="en-US" sz="2800" dirty="0">
                <a:latin typeface="Times New Roman" pitchFamily="18" charset="0"/>
              </a:rPr>
              <a:t>.</a:t>
            </a:r>
            <a:endParaRPr lang="ru-RU" altLang="en-US" sz="2800" dirty="0">
              <a:latin typeface="Times New Roman" pitchFamily="18" charset="0"/>
            </a:endParaRPr>
          </a:p>
        </p:txBody>
      </p:sp>
      <p:pic>
        <p:nvPicPr>
          <p:cNvPr id="1026" name="Picture 2" descr="C:\Users\botan\Desktop\Reparație 2022\SAM_48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547" y="2898423"/>
            <a:ext cx="5544616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58075" cy="4175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dirty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Sinergia</a:t>
            </a:r>
            <a:r>
              <a:rPr lang="en-US" b="1" dirty="0">
                <a:solidFill>
                  <a:srgbClr val="7030A0"/>
                </a:solidFill>
              </a:rPr>
              <a:t>   </a:t>
            </a:r>
            <a:r>
              <a:rPr lang="en-US" b="1" dirty="0" err="1">
                <a:solidFill>
                  <a:srgbClr val="7030A0"/>
                </a:solidFill>
              </a:rPr>
              <a:t>parteneriat</a:t>
            </a:r>
            <a:r>
              <a:rPr lang="ro-RO" b="1" dirty="0">
                <a:solidFill>
                  <a:srgbClr val="7030A0"/>
                </a:solidFill>
              </a:rPr>
              <a:t>ului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endParaRPr lang="ro-RO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223555"/>
              </p:ext>
            </p:extLst>
          </p:nvPr>
        </p:nvGraphicFramePr>
        <p:xfrm>
          <a:off x="1403648" y="1628800"/>
          <a:ext cx="6461125" cy="386552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2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1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0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52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26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cs typeface="Times New Roman" pitchFamily="18" charset="0"/>
                        </a:rPr>
                        <a:t>Organizaţia parteneră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ea typeface="+mn-ea"/>
                          <a:cs typeface="Times New Roman" pitchFamily="18" charset="0"/>
                        </a:rPr>
                        <a:t>Activitatea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cs typeface="Times New Roman" pitchFamily="18" charset="0"/>
                        </a:rPr>
                        <a:t>Responsabil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cs typeface="Times New Roman" pitchFamily="18" charset="0"/>
                        </a:rPr>
                        <a:t>Contribuţia</a:t>
                      </a:r>
                      <a:r>
                        <a:rPr lang="ro-RO" sz="1000" b="1" baseline="0" dirty="0">
                          <a:effectLst/>
                          <a:latin typeface="+mj-lt"/>
                          <a:cs typeface="Times New Roman" pitchFamily="18" charset="0"/>
                        </a:rPr>
                        <a:t> serviciilor</a:t>
                      </a:r>
                      <a:r>
                        <a:rPr lang="ru-RU" sz="1000" b="1" dirty="0">
                          <a:effectLst/>
                          <a:latin typeface="+mj-lt"/>
                          <a:cs typeface="Times New Roman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cs typeface="Times New Roman" pitchFamily="18" charset="0"/>
                        </a:rPr>
                        <a:t>Durata/termen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j-lt"/>
                          <a:ea typeface="Calibri"/>
                          <a:cs typeface="Times New Roman" pitchFamily="18" charset="0"/>
                        </a:rPr>
                        <a:t>Rezultate evaluate/aşteptate</a:t>
                      </a:r>
                      <a:endParaRPr lang="en-US" sz="1000" b="1" dirty="0">
                        <a:effectLst/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81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Centrul de creaţie „Luceafărul”</a:t>
                      </a: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Cercul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teatral</a:t>
                      </a: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 Directorul</a:t>
                      </a:r>
                      <a:r>
                        <a:rPr lang="ro-RO" sz="1000" baseline="0" dirty="0">
                          <a:effectLst/>
                        </a:rPr>
                        <a:t> centrului / directorul instituţiei / conducătorul cercului</a:t>
                      </a:r>
                      <a:r>
                        <a:rPr lang="ro-RO" sz="1000" dirty="0">
                          <a:effectLst/>
                        </a:rPr>
                        <a:t>                                                                     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</a:rPr>
                        <a:t>     Promovarea teatrului în</a:t>
                      </a:r>
                      <a:r>
                        <a:rPr lang="ro-RO" sz="1000" baseline="0" dirty="0">
                          <a:effectLst/>
                        </a:rPr>
                        <a:t> rândul copiilor.</a:t>
                      </a:r>
                      <a:r>
                        <a:rPr lang="ro-RO" sz="1000" dirty="0">
                          <a:effectLst/>
                        </a:rPr>
                        <a:t>                                                                             </a:t>
                      </a: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Pe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parcursul anului şcolar după orarul stabilit şi coordonat cu organizaţia  de parteneriat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Dezvoltarea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creativității, gustului estetic prin teatru.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Centrul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Academic Internaţional Eminescu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Vizite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, întâlniri cu scriitori, poeţi, oameni de creaţie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Bibliotecarul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şcolar / diriginţii de clasă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</a:rPr>
                        <a:t>Dezvoltarea interesului pentru</a:t>
                      </a:r>
                      <a:r>
                        <a:rPr lang="ro-RO" sz="1000" b="0" baseline="0" dirty="0">
                          <a:effectLst/>
                          <a:latin typeface="+mn-lt"/>
                        </a:rPr>
                        <a:t> lectură; cunoaşterea personalităţilor din Republica Moldova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Periodic în timpul anului şcolar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Creşterea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numărului de cititori în rîndul copiilor de vârstă şcolară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o-RO" sz="1000" b="0" dirty="0">
                          <a:effectLst/>
                          <a:latin typeface="+mn-lt"/>
                        </a:rPr>
                        <a:t>Revista</a:t>
                      </a:r>
                      <a:r>
                        <a:rPr lang="ro-RO" sz="1000" b="0" baseline="0" dirty="0">
                          <a:effectLst/>
                          <a:latin typeface="+mn-lt"/>
                        </a:rPr>
                        <a:t> „Alunelul”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Abonarea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revistei, publicarea poeziilor copiilor, a desenelor, a lucrărilor din materiale naturale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o-RO" sz="1000" b="0" dirty="0">
                          <a:effectLst/>
                          <a:latin typeface="+mn-lt"/>
                        </a:rPr>
                        <a:t>Diriginţii de clasă,</a:t>
                      </a:r>
                      <a:r>
                        <a:rPr lang="ro-RO" sz="1000" b="0" baseline="0" dirty="0">
                          <a:effectLst/>
                          <a:latin typeface="+mn-lt"/>
                        </a:rPr>
                        <a:t> părinţii copiilor/ directorul instituţiei / redactorul revistei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o-RO" sz="1000" b="0" dirty="0">
                          <a:effectLst/>
                          <a:latin typeface="+mn-lt"/>
                        </a:rPr>
                        <a:t>Dezvoltarea interesului pentru</a:t>
                      </a:r>
                      <a:r>
                        <a:rPr lang="ro-RO" sz="1000" b="0" baseline="0" dirty="0">
                          <a:effectLst/>
                          <a:latin typeface="+mn-lt"/>
                        </a:rPr>
                        <a:t> lectură; cunoaşterea de sine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ro-RO" sz="1000" b="0" dirty="0">
                          <a:effectLst/>
                          <a:latin typeface="+mn-lt"/>
                        </a:rPr>
                        <a:t>Conform abonării periodice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b="0" dirty="0">
                          <a:effectLst/>
                          <a:latin typeface="+mn-lt"/>
                          <a:ea typeface="+mn-ea"/>
                          <a:cs typeface="+mn-cs"/>
                        </a:rPr>
                        <a:t>Creşterea</a:t>
                      </a:r>
                      <a:r>
                        <a:rPr lang="ro-RO" sz="1000" b="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numărului de cititori în rîndul copiilor de vârstă şcolară</a:t>
                      </a:r>
                      <a:endParaRPr lang="en-US" sz="10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75409"/>
              </p:ext>
            </p:extLst>
          </p:nvPr>
        </p:nvGraphicFramePr>
        <p:xfrm>
          <a:off x="1043608" y="942139"/>
          <a:ext cx="7499352" cy="3114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9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cs typeface="Times New Roman" pitchFamily="18" charset="0"/>
                        </a:rPr>
                        <a:t>Organizaţia parteneră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Activitatea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cs typeface="Times New Roman" pitchFamily="18" charset="0"/>
                        </a:rPr>
                        <a:t>Responsabil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cs typeface="Times New Roman" pitchFamily="18" charset="0"/>
                        </a:rPr>
                        <a:t>Contribuţia</a:t>
                      </a:r>
                      <a:r>
                        <a:rPr lang="ro-RO" sz="1000" b="1" baseline="0" dirty="0">
                          <a:effectLst/>
                          <a:latin typeface="+mn-lt"/>
                          <a:cs typeface="Times New Roman" pitchFamily="18" charset="0"/>
                        </a:rPr>
                        <a:t> serviciilor</a:t>
                      </a:r>
                      <a:r>
                        <a:rPr lang="ru-RU" sz="1000" b="1" dirty="0">
                          <a:effectLst/>
                          <a:latin typeface="+mn-lt"/>
                          <a:cs typeface="Times New Roman" pitchFamily="18" charset="0"/>
                        </a:rPr>
                        <a:t> 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cs typeface="Times New Roman" pitchFamily="18" charset="0"/>
                        </a:rPr>
                        <a:t>Durata/termen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Rezultate evaluate/aşteptate</a:t>
                      </a:r>
                      <a:endParaRPr lang="en-US" sz="1000" b="1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37785" marR="3778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880"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Instituţia preşcolară nr. 153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Lucrul</a:t>
                      </a:r>
                      <a:r>
                        <a:rPr lang="ro-RO" sz="1200" baseline="0" dirty="0">
                          <a:latin typeface="+mn-lt"/>
                        </a:rPr>
                        <a:t> cu cadrele didactice, cu părinţii, cu copiii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Metodistul,</a:t>
                      </a:r>
                      <a:r>
                        <a:rPr lang="ro-RO" sz="1200" baseline="0" dirty="0">
                          <a:latin typeface="+mn-lt"/>
                        </a:rPr>
                        <a:t> directorul, educatorii şi părinţii</a:t>
                      </a: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Îmbunătăţirea</a:t>
                      </a:r>
                      <a:r>
                        <a:rPr lang="ro-RO" sz="1200" baseline="0" dirty="0">
                          <a:latin typeface="+mn-lt"/>
                        </a:rPr>
                        <a:t> relaţiilor de parteneriat între şcoală-grădiniţă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ro-RO" sz="12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Pe</a:t>
                      </a:r>
                      <a:r>
                        <a:rPr lang="ro-RO" sz="12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parcursul anului şcolar după orarul stabilit şi coordonat cu organizaţia  de parteneriat</a:t>
                      </a:r>
                      <a:endParaRPr lang="en-US" sz="12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Creşterea numărului de copii în clase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dirty="0">
                          <a:latin typeface="+mn-lt"/>
                        </a:rPr>
                        <a:t>Instituţia preşcolară nr. 181</a:t>
                      </a:r>
                      <a:endParaRPr lang="ru-RU" sz="1200" dirty="0">
                        <a:latin typeface="+mn-lt"/>
                      </a:endParaRPr>
                    </a:p>
                    <a:p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Lucrul</a:t>
                      </a:r>
                      <a:r>
                        <a:rPr lang="ro-RO" sz="1200" baseline="0" dirty="0">
                          <a:latin typeface="+mn-lt"/>
                        </a:rPr>
                        <a:t> cu cadrele didactice, cu părinţii, cu copiii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Metodistul,</a:t>
                      </a:r>
                      <a:r>
                        <a:rPr lang="ro-RO" sz="1200" baseline="0" dirty="0">
                          <a:latin typeface="+mn-lt"/>
                        </a:rPr>
                        <a:t> directorul, educatorii şi părinţii</a:t>
                      </a: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Îmbunătăţirea</a:t>
                      </a:r>
                      <a:r>
                        <a:rPr lang="ro-RO" sz="1200" baseline="0" dirty="0">
                          <a:latin typeface="+mn-lt"/>
                        </a:rPr>
                        <a:t> relaţiilor de parteneriat între şcoală-grădiniţă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ro-RO" sz="1200" b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Pe</a:t>
                      </a:r>
                      <a:r>
                        <a:rPr lang="ro-RO" sz="1200" b="0" baseline="0" dirty="0"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parcursul anului şcolar după orarul stabilit şi coordonat cu organizaţia  de parteneriat</a:t>
                      </a:r>
                      <a:endParaRPr lang="en-US" sz="1200" b="0" dirty="0"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T="45729" marB="45729"/>
                </a:tc>
                <a:tc>
                  <a:txBody>
                    <a:bodyPr/>
                    <a:lstStyle/>
                    <a:p>
                      <a:r>
                        <a:rPr lang="ro-RO" sz="1200" dirty="0">
                          <a:latin typeface="+mn-lt"/>
                        </a:rPr>
                        <a:t>Creşterea numărului de copii în clase</a:t>
                      </a:r>
                      <a:endParaRPr lang="ru-RU" sz="1200" dirty="0">
                        <a:latin typeface="+mn-lt"/>
                      </a:endParaRPr>
                    </a:p>
                  </a:txBody>
                  <a:tcPr marT="45729" marB="4572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68C6F6A8-4D0D-4EE2-A26C-BF253C401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567110"/>
              </p:ext>
            </p:extLst>
          </p:nvPr>
        </p:nvGraphicFramePr>
        <p:xfrm>
          <a:off x="1043608" y="4056815"/>
          <a:ext cx="7499352" cy="137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900">
                  <a:extLst>
                    <a:ext uri="{9D8B030D-6E8A-4147-A177-3AD203B41FA5}">
                      <a16:colId xmlns:a16="http://schemas.microsoft.com/office/drawing/2014/main" val="831327196"/>
                    </a:ext>
                  </a:extLst>
                </a:gridCol>
                <a:gridCol w="1267884">
                  <a:extLst>
                    <a:ext uri="{9D8B030D-6E8A-4147-A177-3AD203B41FA5}">
                      <a16:colId xmlns:a16="http://schemas.microsoft.com/office/drawing/2014/main" val="953464178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48741645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1635114898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4059303500"/>
                    </a:ext>
                  </a:extLst>
                </a:gridCol>
                <a:gridCol w="1249892">
                  <a:extLst>
                    <a:ext uri="{9D8B030D-6E8A-4147-A177-3AD203B41FA5}">
                      <a16:colId xmlns:a16="http://schemas.microsoft.com/office/drawing/2014/main" val="1469549467"/>
                    </a:ext>
                  </a:extLst>
                </a:gridCol>
              </a:tblGrid>
              <a:tr h="1371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Instituţia preşcolară nr. 180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Lucrul</a:t>
                      </a:r>
                      <a:r>
                        <a:rPr lang="ro-RO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cu cadrele didactice, cu părinţii, cu copiii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Metodistul,</a:t>
                      </a:r>
                      <a:r>
                        <a:rPr lang="ro-RO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directorul, educatorii şi părinţii</a:t>
                      </a: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Îmbunătăţirea</a:t>
                      </a:r>
                      <a:r>
                        <a:rPr lang="ro-RO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relaţiilor de parteneriat între şcoală-grădiniţă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o-RO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Pe</a:t>
                      </a:r>
                      <a:r>
                        <a:rPr lang="ro-RO" sz="1200" b="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 parcursul anului şcolar după orarul stabilit şi coordonat cu organizaţia  de parteneriat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Creşterea numărului de copii în clase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29" marB="45729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5872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715250" cy="7159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b="1" dirty="0">
                <a:solidFill>
                  <a:srgbClr val="7030A0"/>
                </a:solidFill>
                <a:effectLst/>
              </a:rPr>
              <a:t>VIZIUNEA</a:t>
            </a:r>
          </a:p>
        </p:txBody>
      </p:sp>
      <p:sp>
        <p:nvSpPr>
          <p:cNvPr id="51203" name="Объект 2"/>
          <p:cNvSpPr>
            <a:spLocks noGrp="1"/>
          </p:cNvSpPr>
          <p:nvPr>
            <p:ph idx="1"/>
          </p:nvPr>
        </p:nvSpPr>
        <p:spPr>
          <a:xfrm>
            <a:off x="539552" y="1066800"/>
            <a:ext cx="8375848" cy="5638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o-RO" alt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Scopul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principal al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Școlii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Primare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o-MO" sz="2400" b="1" i="1" dirty="0">
                <a:solidFill>
                  <a:schemeClr val="accent6">
                    <a:lumMod val="75000"/>
                  </a:schemeClr>
                </a:solidFill>
              </a:rPr>
              <a:t>„Spiridon Vangheli”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este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asigurarea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unui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nivel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maxim de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educație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pentru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fiecare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elev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i="1" dirty="0" err="1">
                <a:solidFill>
                  <a:schemeClr val="accent6">
                    <a:lumMod val="75000"/>
                  </a:schemeClr>
                </a:solidFill>
              </a:rPr>
              <a:t>prin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ru-MO" sz="2400" dirty="0">
              <a:solidFill>
                <a:schemeClr val="accent6">
                  <a:lumMod val="75000"/>
                </a:schemeClr>
              </a:solidFill>
            </a:endParaRPr>
          </a:p>
          <a:p>
            <a:pPr lvl="0"/>
            <a:r>
              <a:rPr lang="en-US" sz="2400" dirty="0" err="1"/>
              <a:t>Formarea</a:t>
            </a:r>
            <a:r>
              <a:rPr lang="en-US" sz="2400" dirty="0"/>
              <a:t> </a:t>
            </a:r>
            <a:r>
              <a:rPr lang="en-US" sz="2400" dirty="0" err="1"/>
              <a:t>competenţelor</a:t>
            </a:r>
            <a:r>
              <a:rPr lang="en-US" sz="2400" dirty="0"/>
              <a:t> de </a:t>
            </a:r>
            <a:r>
              <a:rPr lang="en-US" sz="2400" dirty="0" err="1"/>
              <a:t>bază</a:t>
            </a:r>
            <a:r>
              <a:rPr lang="en-US" sz="2400" dirty="0"/>
              <a:t> </a:t>
            </a:r>
            <a:r>
              <a:rPr lang="en-US" sz="2400" dirty="0" err="1"/>
              <a:t>necesare</a:t>
            </a:r>
            <a:r>
              <a:rPr lang="en-US" sz="2400" dirty="0"/>
              <a:t> </a:t>
            </a:r>
            <a:r>
              <a:rPr lang="en-US" sz="2400" dirty="0" err="1"/>
              <a:t>trecerii</a:t>
            </a:r>
            <a:r>
              <a:rPr lang="en-US" sz="2400" dirty="0"/>
              <a:t> </a:t>
            </a:r>
            <a:r>
              <a:rPr lang="en-US" sz="2400" dirty="0" err="1"/>
              <a:t>într</a:t>
            </a:r>
            <a:r>
              <a:rPr lang="en-US" sz="2400" dirty="0"/>
              <a:t>-o </a:t>
            </a:r>
            <a:r>
              <a:rPr lang="en-US" sz="2400" dirty="0" err="1"/>
              <a:t>treaptă</a:t>
            </a:r>
            <a:r>
              <a:rPr lang="en-US" sz="2400" dirty="0"/>
              <a:t> </a:t>
            </a:r>
            <a:r>
              <a:rPr lang="en-US" sz="2400" dirty="0" err="1"/>
              <a:t>superioară</a:t>
            </a:r>
            <a:r>
              <a:rPr lang="en-US" sz="2400" dirty="0"/>
              <a:t> de </a:t>
            </a:r>
            <a:r>
              <a:rPr lang="en-US" sz="2400" dirty="0" err="1"/>
              <a:t>educaţie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, </a:t>
            </a:r>
            <a:r>
              <a:rPr lang="en-US" sz="2400" dirty="0" err="1"/>
              <a:t>mai</a:t>
            </a:r>
            <a:r>
              <a:rPr lang="en-US" sz="2400" dirty="0"/>
              <a:t> </a:t>
            </a:r>
            <a:r>
              <a:rPr lang="en-US" sz="2400" dirty="0" err="1"/>
              <a:t>târziu</a:t>
            </a:r>
            <a:r>
              <a:rPr lang="en-US" sz="2400" dirty="0"/>
              <a:t>, la </a:t>
            </a:r>
            <a:r>
              <a:rPr lang="en-US" sz="2400" dirty="0" err="1"/>
              <a:t>viaţa</a:t>
            </a:r>
            <a:r>
              <a:rPr lang="en-US" sz="2400" dirty="0"/>
              <a:t> de adult;</a:t>
            </a:r>
            <a:endParaRPr lang="ru-MO" sz="2400" dirty="0"/>
          </a:p>
          <a:p>
            <a:pPr lvl="0"/>
            <a:r>
              <a:rPr lang="en-US" sz="2400" dirty="0" err="1"/>
              <a:t>Organizarea</a:t>
            </a:r>
            <a:r>
              <a:rPr lang="en-US" sz="2400" dirty="0"/>
              <a:t> </a:t>
            </a:r>
            <a:r>
              <a:rPr lang="en-US" sz="2400" dirty="0" err="1"/>
              <a:t>unor</a:t>
            </a:r>
            <a:r>
              <a:rPr lang="en-US" sz="2400" dirty="0"/>
              <a:t> </a:t>
            </a:r>
            <a:r>
              <a:rPr lang="en-US" sz="2400" dirty="0" err="1"/>
              <a:t>demersuri</a:t>
            </a:r>
            <a:r>
              <a:rPr lang="en-US" sz="2400" dirty="0"/>
              <a:t> educative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experienţe</a:t>
            </a:r>
            <a:r>
              <a:rPr lang="en-US" sz="2400" dirty="0"/>
              <a:t> de </a:t>
            </a:r>
            <a:r>
              <a:rPr lang="en-US" sz="2400" dirty="0" err="1"/>
              <a:t>învăţare</a:t>
            </a:r>
            <a:r>
              <a:rPr lang="en-US" sz="2400" dirty="0"/>
              <a:t> </a:t>
            </a:r>
            <a:r>
              <a:rPr lang="en-US" sz="2400" dirty="0" err="1"/>
              <a:t>stimulative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variate, </a:t>
            </a:r>
            <a:r>
              <a:rPr lang="en-US" sz="2400" dirty="0" err="1"/>
              <a:t>desfăşurate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clasă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afara</a:t>
            </a:r>
            <a:r>
              <a:rPr lang="en-US" sz="2400" dirty="0"/>
              <a:t> </a:t>
            </a:r>
            <a:r>
              <a:rPr lang="en-US" sz="2400" dirty="0" err="1"/>
              <a:t>ei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care </a:t>
            </a:r>
            <a:r>
              <a:rPr lang="en-US" sz="2400" dirty="0" err="1"/>
              <a:t>oferă</a:t>
            </a:r>
            <a:r>
              <a:rPr lang="en-US" sz="2400" dirty="0"/>
              <a:t> </a:t>
            </a:r>
            <a:r>
              <a:rPr lang="en-US" sz="2400" dirty="0" err="1"/>
              <a:t>oportunităţi</a:t>
            </a:r>
            <a:r>
              <a:rPr lang="en-US" sz="2400" dirty="0"/>
              <a:t> de a </a:t>
            </a:r>
            <a:r>
              <a:rPr lang="en-US" sz="2400" dirty="0" err="1"/>
              <a:t>participa</a:t>
            </a:r>
            <a:r>
              <a:rPr lang="en-US" sz="2400" dirty="0"/>
              <a:t> la  </a:t>
            </a:r>
            <a:r>
              <a:rPr lang="en-US" sz="2400" dirty="0" err="1"/>
              <a:t>activităţi</a:t>
            </a:r>
            <a:r>
              <a:rPr lang="en-US" sz="2400" dirty="0"/>
              <a:t> </a:t>
            </a:r>
            <a:r>
              <a:rPr lang="en-US" sz="2400" dirty="0" err="1"/>
              <a:t>artistice</a:t>
            </a:r>
            <a:r>
              <a:rPr lang="en-US" sz="2400" dirty="0"/>
              <a:t>, </a:t>
            </a:r>
            <a:r>
              <a:rPr lang="en-US" sz="2400" dirty="0" err="1"/>
              <a:t>culturale</a:t>
            </a:r>
            <a:r>
              <a:rPr lang="en-US" sz="2400" dirty="0"/>
              <a:t>, sportive </a:t>
            </a:r>
            <a:r>
              <a:rPr lang="en-US" sz="2400" dirty="0" err="1"/>
              <a:t>şi</a:t>
            </a:r>
            <a:r>
              <a:rPr lang="en-US" sz="2400" dirty="0"/>
              <a:t> de a </a:t>
            </a:r>
            <a:r>
              <a:rPr lang="en-US" sz="2400" dirty="0" err="1"/>
              <a:t>lucra</a:t>
            </a:r>
            <a:r>
              <a:rPr lang="en-US" sz="2400" dirty="0"/>
              <a:t> cu o </a:t>
            </a:r>
            <a:r>
              <a:rPr lang="en-US" sz="2400" dirty="0" err="1"/>
              <a:t>varietate</a:t>
            </a:r>
            <a:r>
              <a:rPr lang="en-US" sz="2400" dirty="0"/>
              <a:t> de </a:t>
            </a:r>
            <a:r>
              <a:rPr lang="en-US" sz="2400" dirty="0" err="1"/>
              <a:t>materiale</a:t>
            </a:r>
            <a:r>
              <a:rPr lang="en-US" sz="2400" dirty="0"/>
              <a:t>, </a:t>
            </a:r>
            <a:r>
              <a:rPr lang="en-US" sz="2400" dirty="0" err="1"/>
              <a:t>resurse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echipamente</a:t>
            </a:r>
            <a:r>
              <a:rPr lang="en-US" sz="2400" dirty="0"/>
              <a:t>;</a:t>
            </a:r>
            <a:endParaRPr lang="ru-MO" sz="2400" dirty="0"/>
          </a:p>
          <a:p>
            <a:pPr lvl="0"/>
            <a:r>
              <a:rPr lang="en-US" sz="2400" dirty="0" err="1"/>
              <a:t>Asigurarea</a:t>
            </a:r>
            <a:r>
              <a:rPr lang="en-US" sz="2400" dirty="0"/>
              <a:t> </a:t>
            </a:r>
            <a:r>
              <a:rPr lang="en-US" sz="2400" dirty="0" err="1"/>
              <a:t>dezvoltării</a:t>
            </a:r>
            <a:r>
              <a:rPr lang="en-US" sz="2400" dirty="0"/>
              <a:t> </a:t>
            </a:r>
            <a:r>
              <a:rPr lang="en-US" sz="2400" dirty="0" err="1"/>
              <a:t>depline</a:t>
            </a:r>
            <a:r>
              <a:rPr lang="en-US" sz="2400" dirty="0"/>
              <a:t> a  </a:t>
            </a:r>
            <a:r>
              <a:rPr lang="en-US" sz="2400" dirty="0" err="1"/>
              <a:t>potenţialului</a:t>
            </a:r>
            <a:r>
              <a:rPr lang="en-US" sz="2400" dirty="0"/>
              <a:t>, </a:t>
            </a:r>
            <a:r>
              <a:rPr lang="en-US" sz="2400" dirty="0" err="1"/>
              <a:t>talentelor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intereselor</a:t>
            </a:r>
            <a:r>
              <a:rPr lang="en-US" sz="2400" dirty="0"/>
              <a:t> </a:t>
            </a:r>
            <a:r>
              <a:rPr lang="en-US" sz="2400" dirty="0" err="1"/>
              <a:t>specifice</a:t>
            </a:r>
            <a:r>
              <a:rPr lang="en-US" sz="2400" dirty="0"/>
              <a:t> </a:t>
            </a:r>
            <a:r>
              <a:rPr lang="en-US" sz="2400" dirty="0" err="1"/>
              <a:t>fiecărui</a:t>
            </a:r>
            <a:r>
              <a:rPr lang="en-US" sz="2400" dirty="0"/>
              <a:t> </a:t>
            </a:r>
            <a:r>
              <a:rPr lang="en-US" sz="2400" dirty="0" err="1"/>
              <a:t>elev</a:t>
            </a:r>
            <a:r>
              <a:rPr lang="en-US" sz="2400" dirty="0"/>
              <a:t>, </a:t>
            </a:r>
            <a:r>
              <a:rPr lang="en-US" sz="2400" dirty="0" err="1"/>
              <a:t>prin</a:t>
            </a:r>
            <a:r>
              <a:rPr lang="en-US" sz="2400" dirty="0"/>
              <a:t> </a:t>
            </a:r>
            <a:r>
              <a:rPr lang="en-US" sz="2400" dirty="0" err="1"/>
              <a:t>activităţi</a:t>
            </a:r>
            <a:r>
              <a:rPr lang="en-US" sz="2400" dirty="0"/>
              <a:t> de </a:t>
            </a:r>
            <a:r>
              <a:rPr lang="en-US" sz="2400" dirty="0" err="1"/>
              <a:t>învăţare</a:t>
            </a:r>
            <a:r>
              <a:rPr lang="en-US" sz="2400" dirty="0"/>
              <a:t> </a:t>
            </a:r>
            <a:r>
              <a:rPr lang="en-US" sz="2400" dirty="0" err="1"/>
              <a:t>organizate</a:t>
            </a:r>
            <a:r>
              <a:rPr lang="en-US" sz="2400" dirty="0"/>
              <a:t> individual,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grupuri</a:t>
            </a:r>
            <a:r>
              <a:rPr lang="en-US" sz="2400" dirty="0"/>
              <a:t> </a:t>
            </a:r>
            <a:r>
              <a:rPr lang="en-US" sz="2400" dirty="0" err="1"/>
              <a:t>mici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dirty="0"/>
              <a:t> ca </a:t>
            </a:r>
            <a:r>
              <a:rPr lang="en-US" sz="2400" dirty="0" err="1"/>
              <a:t>echipe</a:t>
            </a:r>
            <a:r>
              <a:rPr lang="en-US" sz="2400" dirty="0"/>
              <a:t> ale </a:t>
            </a:r>
            <a:r>
              <a:rPr lang="en-US" sz="2400" dirty="0" err="1"/>
              <a:t>clasei</a:t>
            </a:r>
            <a:r>
              <a:rPr lang="en-US" sz="2400" dirty="0"/>
              <a:t>, </a:t>
            </a:r>
            <a:r>
              <a:rPr lang="en-US" sz="2400" dirty="0" err="1"/>
              <a:t>astfel</a:t>
            </a:r>
            <a:r>
              <a:rPr lang="en-US" sz="2400" dirty="0"/>
              <a:t> </a:t>
            </a:r>
            <a:r>
              <a:rPr lang="en-US" sz="2400" dirty="0" err="1"/>
              <a:t>încât</a:t>
            </a:r>
            <a:r>
              <a:rPr lang="en-US" sz="2400" dirty="0"/>
              <a:t>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copil</a:t>
            </a:r>
            <a:r>
              <a:rPr lang="en-US" sz="2400" dirty="0"/>
              <a:t> </a:t>
            </a:r>
            <a:r>
              <a:rPr lang="en-US" sz="2400" dirty="0" err="1"/>
              <a:t>să-şi</a:t>
            </a:r>
            <a:r>
              <a:rPr lang="en-US" sz="2400" dirty="0"/>
              <a:t> </a:t>
            </a:r>
            <a:r>
              <a:rPr lang="en-US" sz="2400" dirty="0" err="1"/>
              <a:t>pună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valoare</a:t>
            </a:r>
            <a:r>
              <a:rPr lang="en-US" sz="2400" dirty="0"/>
              <a:t> </a:t>
            </a:r>
            <a:r>
              <a:rPr lang="en-US" sz="2400" dirty="0" err="1"/>
              <a:t>abilităţile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cunoştinţele</a:t>
            </a:r>
            <a:r>
              <a:rPr lang="en-US" sz="2400" dirty="0"/>
              <a:t> </a:t>
            </a:r>
            <a:r>
              <a:rPr lang="en-US" sz="2400" dirty="0" err="1"/>
              <a:t>proprii</a:t>
            </a:r>
            <a:r>
              <a:rPr lang="en-US" sz="2400" dirty="0"/>
              <a:t>, </a:t>
            </a:r>
            <a:r>
              <a:rPr lang="en-US" sz="2400" dirty="0" err="1"/>
              <a:t>experimentând</a:t>
            </a:r>
            <a:r>
              <a:rPr lang="en-US" sz="2400" dirty="0"/>
              <a:t>,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acelaşi</a:t>
            </a:r>
            <a:r>
              <a:rPr lang="en-US" sz="2400" dirty="0"/>
              <a:t> </a:t>
            </a:r>
            <a:r>
              <a:rPr lang="en-US" sz="2400" dirty="0" err="1"/>
              <a:t>timp</a:t>
            </a:r>
            <a:r>
              <a:rPr lang="en-US" sz="2400" dirty="0"/>
              <a:t>, </a:t>
            </a:r>
            <a:r>
              <a:rPr lang="en-US" sz="2400" dirty="0" err="1"/>
              <a:t>avantajele</a:t>
            </a:r>
            <a:r>
              <a:rPr lang="en-US" sz="2400" dirty="0"/>
              <a:t>  </a:t>
            </a:r>
            <a:r>
              <a:rPr lang="en-US" sz="2400" dirty="0" err="1"/>
              <a:t>cooperării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ale </a:t>
            </a:r>
            <a:r>
              <a:rPr lang="en-US" sz="2400" dirty="0" err="1"/>
              <a:t>sprijinului</a:t>
            </a:r>
            <a:r>
              <a:rPr lang="en-US" sz="2400" dirty="0"/>
              <a:t> </a:t>
            </a:r>
            <a:r>
              <a:rPr lang="en-US" sz="2400" dirty="0" err="1"/>
              <a:t>reciproc</a:t>
            </a:r>
            <a:r>
              <a:rPr lang="en-US" sz="2400" dirty="0"/>
              <a:t>;</a:t>
            </a:r>
            <a:endParaRPr lang="ru-MO" sz="2400" dirty="0"/>
          </a:p>
          <a:p>
            <a:pPr lvl="0"/>
            <a:r>
              <a:rPr lang="en-US" sz="2400" dirty="0" err="1"/>
              <a:t>Încurajarea</a:t>
            </a:r>
            <a:r>
              <a:rPr lang="en-US" sz="2400" dirty="0"/>
              <a:t> </a:t>
            </a:r>
            <a:r>
              <a:rPr lang="en-US" sz="2400" dirty="0" err="1"/>
              <a:t>asumării</a:t>
            </a:r>
            <a:r>
              <a:rPr lang="en-US" sz="2400" dirty="0"/>
              <a:t> </a:t>
            </a:r>
            <a:r>
              <a:rPr lang="en-US" sz="2400" dirty="0" err="1"/>
              <a:t>responsabilităţii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activitatea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atitudinea</a:t>
            </a:r>
            <a:r>
              <a:rPr lang="en-US" sz="2400" dirty="0"/>
              <a:t> </a:t>
            </a:r>
            <a:r>
              <a:rPr lang="en-US" sz="2400" dirty="0" err="1"/>
              <a:t>proprii</a:t>
            </a:r>
            <a:r>
              <a:rPr lang="en-US" sz="2400" dirty="0"/>
              <a:t>, </a:t>
            </a:r>
            <a:r>
              <a:rPr lang="en-US" sz="2400" dirty="0" err="1"/>
              <a:t>printr</a:t>
            </a:r>
            <a:r>
              <a:rPr lang="en-US" sz="2400" dirty="0"/>
              <a:t>-un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pozitiv</a:t>
            </a:r>
            <a:r>
              <a:rPr lang="en-US" sz="2400" dirty="0"/>
              <a:t> de recompense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stimulente</a:t>
            </a:r>
            <a:r>
              <a:rPr lang="en-US" sz="2400" dirty="0"/>
              <a:t>;</a:t>
            </a:r>
            <a:endParaRPr lang="ru-MO" sz="2400" dirty="0"/>
          </a:p>
          <a:p>
            <a:pPr lvl="0"/>
            <a:r>
              <a:rPr lang="en-US" sz="2400" dirty="0" err="1"/>
              <a:t>Cultivarea</a:t>
            </a:r>
            <a:r>
              <a:rPr lang="en-US" sz="2400" dirty="0"/>
              <a:t> </a:t>
            </a:r>
            <a:r>
              <a:rPr lang="en-US" sz="2400" dirty="0" err="1"/>
              <a:t>respectului</a:t>
            </a:r>
            <a:r>
              <a:rPr lang="en-US" sz="2400" dirty="0"/>
              <a:t> </a:t>
            </a:r>
            <a:r>
              <a:rPr lang="en-US" sz="2400" dirty="0" err="1"/>
              <a:t>pentru</a:t>
            </a:r>
            <a:r>
              <a:rPr lang="en-US" sz="2400" dirty="0"/>
              <a:t> </a:t>
            </a:r>
            <a:r>
              <a:rPr lang="en-US" sz="2400" dirty="0" err="1"/>
              <a:t>puncte</a:t>
            </a:r>
            <a:r>
              <a:rPr lang="en-US" sz="2400" dirty="0"/>
              <a:t> de </a:t>
            </a:r>
            <a:r>
              <a:rPr lang="en-US" sz="2400" dirty="0" err="1"/>
              <a:t>vedere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idei</a:t>
            </a:r>
            <a:r>
              <a:rPr lang="en-US" sz="2400" dirty="0"/>
              <a:t> </a:t>
            </a:r>
            <a:r>
              <a:rPr lang="en-US" sz="2400" dirty="0" err="1"/>
              <a:t>diferite</a:t>
            </a:r>
            <a:r>
              <a:rPr lang="en-US" sz="2400" dirty="0"/>
              <a:t>,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cadrul</a:t>
            </a:r>
            <a:r>
              <a:rPr lang="en-US" sz="2400" dirty="0"/>
              <a:t> </a:t>
            </a:r>
            <a:r>
              <a:rPr lang="en-US" sz="2400" dirty="0" err="1"/>
              <a:t>unor</a:t>
            </a:r>
            <a:r>
              <a:rPr lang="en-US" sz="2400" dirty="0"/>
              <a:t> </a:t>
            </a:r>
            <a:r>
              <a:rPr lang="en-US" sz="2400" dirty="0" err="1"/>
              <a:t>activităţi</a:t>
            </a:r>
            <a:r>
              <a:rPr lang="en-US" sz="2400" dirty="0"/>
              <a:t> de </a:t>
            </a:r>
            <a:r>
              <a:rPr lang="en-US" sz="2400" dirty="0" err="1"/>
              <a:t>învăţare</a:t>
            </a:r>
            <a:r>
              <a:rPr lang="en-US" sz="2400" dirty="0"/>
              <a:t> </a:t>
            </a:r>
            <a:r>
              <a:rPr lang="en-US" sz="2400" dirty="0" err="1"/>
              <a:t>bazate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en-US" sz="2400" dirty="0"/>
              <a:t> </a:t>
            </a:r>
            <a:r>
              <a:rPr lang="en-US" sz="2400" dirty="0" err="1"/>
              <a:t>discuţii</a:t>
            </a:r>
            <a:r>
              <a:rPr lang="en-US" sz="2400" dirty="0"/>
              <a:t>, </a:t>
            </a:r>
            <a:r>
              <a:rPr lang="en-US" sz="2400" dirty="0" err="1"/>
              <a:t>dezbateri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reflecţii</a:t>
            </a:r>
            <a:r>
              <a:rPr lang="en-US" sz="2400" dirty="0"/>
              <a:t> </a:t>
            </a:r>
            <a:r>
              <a:rPr lang="en-US" sz="2400" dirty="0" err="1"/>
              <a:t>despre</a:t>
            </a:r>
            <a:r>
              <a:rPr lang="en-US" sz="2400" dirty="0"/>
              <a:t> </a:t>
            </a:r>
            <a:r>
              <a:rPr lang="en-US" sz="2400" dirty="0" err="1"/>
              <a:t>diferite</a:t>
            </a:r>
            <a:r>
              <a:rPr lang="en-US" sz="2400" dirty="0"/>
              <a:t> </a:t>
            </a:r>
            <a:r>
              <a:rPr lang="en-US" sz="2400" dirty="0" err="1"/>
              <a:t>culturi</a:t>
            </a:r>
            <a:r>
              <a:rPr lang="en-US" sz="2400" dirty="0"/>
              <a:t>, </a:t>
            </a:r>
            <a:r>
              <a:rPr lang="en-US" sz="2400" dirty="0" err="1"/>
              <a:t>obiceiuri</a:t>
            </a:r>
            <a:r>
              <a:rPr lang="en-US" sz="2400" dirty="0"/>
              <a:t>, </a:t>
            </a:r>
            <a:r>
              <a:rPr lang="en-US" sz="2400" dirty="0" err="1"/>
              <a:t>ocupaţii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opinii</a:t>
            </a:r>
            <a:r>
              <a:rPr lang="en-US" sz="2400" dirty="0"/>
              <a:t>;</a:t>
            </a:r>
            <a:endParaRPr lang="ru-MO" sz="2400" dirty="0"/>
          </a:p>
          <a:p>
            <a:pPr lvl="0"/>
            <a:r>
              <a:rPr lang="en-US" sz="2400" dirty="0" err="1"/>
              <a:t>Crearea</a:t>
            </a:r>
            <a:r>
              <a:rPr lang="en-US" sz="2400" dirty="0"/>
              <a:t> </a:t>
            </a:r>
            <a:r>
              <a:rPr lang="en-US" sz="2400" dirty="0" err="1"/>
              <a:t>unui</a:t>
            </a:r>
            <a:r>
              <a:rPr lang="en-US" sz="2400" dirty="0"/>
              <a:t> </a:t>
            </a:r>
            <a:r>
              <a:rPr lang="en-US" sz="2400" dirty="0" err="1"/>
              <a:t>mediu</a:t>
            </a:r>
            <a:r>
              <a:rPr lang="en-US" sz="2400" dirty="0"/>
              <a:t> </a:t>
            </a:r>
            <a:r>
              <a:rPr lang="en-US" sz="2400" dirty="0" err="1"/>
              <a:t>educaţional</a:t>
            </a:r>
            <a:r>
              <a:rPr lang="en-US" sz="2400" dirty="0"/>
              <a:t> </a:t>
            </a:r>
            <a:r>
              <a:rPr lang="en-US" sz="2400" dirty="0" err="1"/>
              <a:t>prietenos</a:t>
            </a:r>
            <a:r>
              <a:rPr lang="en-US" sz="2400" dirty="0"/>
              <a:t>, </a:t>
            </a:r>
            <a:r>
              <a:rPr lang="en-US" sz="2400" dirty="0" err="1"/>
              <a:t>în</a:t>
            </a:r>
            <a:r>
              <a:rPr lang="en-US" sz="2400" dirty="0"/>
              <a:t> care </a:t>
            </a:r>
            <a:r>
              <a:rPr lang="en-US" sz="2400" dirty="0" err="1"/>
              <a:t>fiecare</a:t>
            </a:r>
            <a:r>
              <a:rPr lang="en-US" sz="2400" dirty="0"/>
              <a:t> </a:t>
            </a:r>
            <a:r>
              <a:rPr lang="en-US" sz="2400" dirty="0" err="1"/>
              <a:t>copil</a:t>
            </a:r>
            <a:r>
              <a:rPr lang="en-US" sz="2400" dirty="0"/>
              <a:t> </a:t>
            </a:r>
            <a:r>
              <a:rPr lang="en-US" sz="2400" dirty="0" err="1"/>
              <a:t>să</a:t>
            </a:r>
            <a:r>
              <a:rPr lang="en-US" sz="2400" dirty="0"/>
              <a:t> se </a:t>
            </a:r>
            <a:r>
              <a:rPr lang="en-US" sz="2400" dirty="0" err="1"/>
              <a:t>simtă</a:t>
            </a:r>
            <a:r>
              <a:rPr lang="en-US" sz="2400" dirty="0"/>
              <a:t> </a:t>
            </a:r>
            <a:r>
              <a:rPr lang="en-US" sz="2400" dirty="0" err="1"/>
              <a:t>în</a:t>
            </a:r>
            <a:r>
              <a:rPr lang="en-US" sz="2400" dirty="0"/>
              <a:t> </a:t>
            </a:r>
            <a:r>
              <a:rPr lang="en-US" sz="2400" dirty="0" err="1"/>
              <a:t>siguranţă</a:t>
            </a:r>
            <a:r>
              <a:rPr lang="en-US" sz="2400" dirty="0"/>
              <a:t> </a:t>
            </a:r>
            <a:r>
              <a:rPr lang="en-US" sz="2400" dirty="0" err="1"/>
              <a:t>fizică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psihică</a:t>
            </a:r>
            <a:r>
              <a:rPr lang="en-US" sz="2400" dirty="0"/>
              <a:t>, </a:t>
            </a:r>
            <a:r>
              <a:rPr lang="en-US" sz="2400" dirty="0" err="1"/>
              <a:t>valorizat</a:t>
            </a:r>
            <a:r>
              <a:rPr lang="en-US" sz="2400" dirty="0"/>
              <a:t> </a:t>
            </a:r>
            <a:r>
              <a:rPr lang="en-US" sz="2400" dirty="0" err="1"/>
              <a:t>şi</a:t>
            </a:r>
            <a:r>
              <a:rPr lang="en-US" sz="2400" dirty="0"/>
              <a:t> </a:t>
            </a:r>
            <a:r>
              <a:rPr lang="en-US" sz="2400" dirty="0" err="1"/>
              <a:t>responsabilizat</a:t>
            </a:r>
            <a:r>
              <a:rPr lang="en-US" sz="2400" dirty="0"/>
              <a:t>, participant </a:t>
            </a:r>
            <a:r>
              <a:rPr lang="en-US" sz="2400" dirty="0" err="1"/>
              <a:t>activ</a:t>
            </a:r>
            <a:r>
              <a:rPr lang="en-US" sz="2400" dirty="0"/>
              <a:t> la </a:t>
            </a:r>
            <a:r>
              <a:rPr lang="en-US" sz="2400" dirty="0" err="1"/>
              <a:t>propria</a:t>
            </a:r>
            <a:r>
              <a:rPr lang="en-US" sz="2400" dirty="0"/>
              <a:t> </a:t>
            </a:r>
            <a:r>
              <a:rPr lang="en-US" sz="2400" dirty="0" err="1"/>
              <a:t>învăţare</a:t>
            </a:r>
            <a:r>
              <a:rPr lang="en-US" sz="2400" dirty="0"/>
              <a:t>.</a:t>
            </a:r>
            <a:endParaRPr lang="ru-MO" sz="2400" dirty="0"/>
          </a:p>
          <a:p>
            <a:pPr marL="80963" indent="0" eaLnBrk="1" fontAlgn="auto" hangingPunct="1">
              <a:lnSpc>
                <a:spcPct val="8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o-RO" altLang="en-US" sz="22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ro-MO" b="1" dirty="0">
                <a:solidFill>
                  <a:schemeClr val="accent1"/>
                </a:solidFill>
              </a:rPr>
              <a:t> </a:t>
            </a:r>
            <a:endParaRPr lang="ru-M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2800" b="1" i="1" dirty="0">
                <a:solidFill>
                  <a:srgbClr val="7030A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Misiunea școlii:</a:t>
            </a:r>
            <a:endParaRPr lang="ru-MO" sz="2800" b="1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o-MO" sz="2800" b="1" i="1" dirty="0"/>
              <a:t>	</a:t>
            </a:r>
            <a:r>
              <a:rPr lang="en-US" sz="2800" b="1" i="1" dirty="0" err="1"/>
              <a:t>Formarea</a:t>
            </a:r>
            <a:r>
              <a:rPr lang="en-US" sz="2800" b="1" i="1" dirty="0"/>
              <a:t> </a:t>
            </a:r>
            <a:r>
              <a:rPr lang="en-US" sz="2800" b="1" i="1" dirty="0" err="1"/>
              <a:t>unui</a:t>
            </a:r>
            <a:r>
              <a:rPr lang="en-US" sz="2800" b="1" i="1" dirty="0"/>
              <a:t> </a:t>
            </a:r>
            <a:r>
              <a:rPr lang="en-US" sz="2800" b="1" i="1" dirty="0" err="1"/>
              <a:t>elev</a:t>
            </a:r>
            <a:r>
              <a:rPr lang="en-US" sz="2800" b="1" i="1" dirty="0"/>
              <a:t> cult, </a:t>
            </a:r>
            <a:r>
              <a:rPr lang="en-US" sz="2800" b="1" i="1" dirty="0" err="1"/>
              <a:t>inteligent</a:t>
            </a:r>
            <a:r>
              <a:rPr lang="en-US" sz="2800" b="1" i="1" dirty="0"/>
              <a:t>, </a:t>
            </a:r>
            <a:r>
              <a:rPr lang="en-US" sz="2800" b="1" i="1" dirty="0" err="1"/>
              <a:t>creativ</a:t>
            </a:r>
            <a:r>
              <a:rPr lang="en-US" sz="2800" b="1" i="1" dirty="0"/>
              <a:t>, competent, </a:t>
            </a:r>
            <a:r>
              <a:rPr lang="en-US" sz="2800" b="1" i="1" dirty="0" err="1"/>
              <a:t>capabil</a:t>
            </a:r>
            <a:r>
              <a:rPr lang="en-US" sz="2800" b="1" i="1" dirty="0"/>
              <a:t>, </a:t>
            </a:r>
            <a:r>
              <a:rPr lang="en-US" sz="2800" b="1" i="1" dirty="0" err="1"/>
              <a:t>să</a:t>
            </a:r>
            <a:r>
              <a:rPr lang="en-US" sz="2800" b="1" i="1" dirty="0"/>
              <a:t> se </a:t>
            </a:r>
            <a:r>
              <a:rPr lang="en-US" sz="2800" b="1" i="1" dirty="0" err="1"/>
              <a:t>adapteze</a:t>
            </a:r>
            <a:r>
              <a:rPr lang="en-US" sz="2800" b="1" i="1" dirty="0"/>
              <a:t> </a:t>
            </a:r>
            <a:r>
              <a:rPr lang="en-US" sz="2800" b="1" i="1" dirty="0" err="1"/>
              <a:t>în</a:t>
            </a:r>
            <a:r>
              <a:rPr lang="en-US" sz="2800" b="1" i="1" dirty="0"/>
              <a:t> </a:t>
            </a:r>
            <a:r>
              <a:rPr lang="en-US" sz="2800" b="1" i="1" dirty="0" err="1"/>
              <a:t>situații</a:t>
            </a:r>
            <a:r>
              <a:rPr lang="en-US" sz="2800" b="1" i="1" dirty="0"/>
              <a:t> de </a:t>
            </a:r>
            <a:r>
              <a:rPr lang="en-US" sz="2800" b="1" i="1" dirty="0" err="1"/>
              <a:t>integrare</a:t>
            </a:r>
            <a:r>
              <a:rPr lang="en-US" sz="2800" b="1" i="1" dirty="0"/>
              <a:t> </a:t>
            </a:r>
            <a:r>
              <a:rPr lang="en-US" sz="2800" b="1" i="1" dirty="0" err="1"/>
              <a:t>în</a:t>
            </a:r>
            <a:r>
              <a:rPr lang="en-US" sz="2800" b="1" i="1" dirty="0"/>
              <a:t> </a:t>
            </a:r>
            <a:r>
              <a:rPr lang="en-US" sz="2800" b="1" i="1" dirty="0" err="1"/>
              <a:t>comunitate</a:t>
            </a:r>
            <a:r>
              <a:rPr lang="en-US" sz="2800" b="1" i="1" dirty="0"/>
              <a:t>, </a:t>
            </a:r>
            <a:r>
              <a:rPr lang="en-US" sz="2800" b="1" i="1" dirty="0" err="1"/>
              <a:t>pregătit</a:t>
            </a:r>
            <a:r>
              <a:rPr lang="en-US" sz="2800" b="1" i="1" dirty="0"/>
              <a:t> </a:t>
            </a:r>
            <a:r>
              <a:rPr lang="en-US" sz="2800" b="1" i="1" dirty="0" err="1"/>
              <a:t>pentru</a:t>
            </a:r>
            <a:r>
              <a:rPr lang="en-US" sz="2800" b="1" i="1" dirty="0"/>
              <a:t> </a:t>
            </a:r>
            <a:r>
              <a:rPr lang="en-US" sz="2800" b="1" i="1" dirty="0" err="1"/>
              <a:t>treapta</a:t>
            </a:r>
            <a:r>
              <a:rPr lang="en-US" sz="2800" b="1" i="1" dirty="0"/>
              <a:t> </a:t>
            </a:r>
            <a:r>
              <a:rPr lang="en-US" sz="2800" b="1" i="1" dirty="0" err="1"/>
              <a:t>gimnazială</a:t>
            </a:r>
            <a:r>
              <a:rPr lang="en-US" sz="2800" b="1" i="1" dirty="0"/>
              <a:t> </a:t>
            </a:r>
            <a:r>
              <a:rPr lang="en-US" sz="2800" b="1" i="1" dirty="0" err="1"/>
              <a:t>și</a:t>
            </a:r>
            <a:r>
              <a:rPr lang="en-US" sz="2800" b="1" i="1" dirty="0"/>
              <a:t> </a:t>
            </a:r>
            <a:r>
              <a:rPr lang="en-US" sz="2800" b="1" i="1" dirty="0" err="1"/>
              <a:t>condițiile</a:t>
            </a:r>
            <a:r>
              <a:rPr lang="en-US" sz="2800" b="1" i="1" dirty="0"/>
              <a:t> de </a:t>
            </a:r>
            <a:r>
              <a:rPr lang="en-US" sz="2800" b="1" i="1" dirty="0" err="1"/>
              <a:t>schimbare</a:t>
            </a:r>
            <a:r>
              <a:rPr lang="en-US" sz="2800" b="1" i="1" dirty="0"/>
              <a:t> </a:t>
            </a:r>
            <a:r>
              <a:rPr lang="en-US" sz="2800" b="1" i="1" dirty="0" err="1"/>
              <a:t>în</a:t>
            </a:r>
            <a:r>
              <a:rPr lang="en-US" sz="2800" b="1" i="1" dirty="0"/>
              <a:t> </a:t>
            </a:r>
            <a:r>
              <a:rPr lang="en-US" sz="2800" b="1" i="1" dirty="0" err="1"/>
              <a:t>societate</a:t>
            </a:r>
            <a:r>
              <a:rPr lang="en-US" sz="2800" b="1" i="1" dirty="0"/>
              <a:t>.</a:t>
            </a:r>
            <a:endParaRPr lang="ru-MO" sz="2800" dirty="0"/>
          </a:p>
          <a:p>
            <a:pPr lvl="0"/>
            <a:endParaRPr lang="vi-VN" sz="2800" b="1" dirty="0">
              <a:solidFill>
                <a:srgbClr val="0070C0"/>
              </a:solidFill>
              <a:latin typeface="Times New Roma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4150" y="3067050"/>
            <a:ext cx="9513888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441519"/>
            <a:ext cx="4085590" cy="28238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363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b="1" dirty="0">
                <a:solidFill>
                  <a:schemeClr val="accent6">
                    <a:lumMod val="50000"/>
                  </a:schemeClr>
                </a:solidFill>
              </a:rPr>
              <a:t>Echipa managerială</a:t>
            </a:r>
            <a:endParaRPr lang="ru-M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lvl="0"/>
            <a:r>
              <a:rPr lang="vi-VN" sz="2800" dirty="0">
                <a:solidFill>
                  <a:srgbClr val="0070C0"/>
                </a:solidFill>
                <a:latin typeface="Times New Roman"/>
              </a:rPr>
              <a:t>Director:  </a:t>
            </a:r>
            <a:r>
              <a:rPr lang="ro-MO" sz="2800" b="1" dirty="0">
                <a:solidFill>
                  <a:srgbClr val="0070C0"/>
                </a:solidFill>
                <a:latin typeface="Times New Roman"/>
              </a:rPr>
              <a:t>Horin Galina</a:t>
            </a:r>
            <a:endParaRPr lang="vi-VN" sz="2800" b="1" dirty="0">
              <a:solidFill>
                <a:srgbClr val="0070C0"/>
              </a:solidFill>
              <a:latin typeface="Times New Roman"/>
            </a:endParaRPr>
          </a:p>
          <a:p>
            <a:pPr lvl="0"/>
            <a:r>
              <a:rPr lang="vi-VN" sz="2800" dirty="0">
                <a:solidFill>
                  <a:srgbClr val="0070C0"/>
                </a:solidFill>
                <a:latin typeface="Times New Roman"/>
              </a:rPr>
              <a:t>Director adjunct</a:t>
            </a:r>
            <a:r>
              <a:rPr lang="ro-RO" sz="2800" dirty="0">
                <a:solidFill>
                  <a:srgbClr val="0070C0"/>
                </a:solidFill>
                <a:latin typeface="Times New Roman"/>
              </a:rPr>
              <a:t> interimar</a:t>
            </a:r>
            <a:r>
              <a:rPr lang="vi-VN" sz="2800" dirty="0">
                <a:solidFill>
                  <a:srgbClr val="0070C0"/>
                </a:solidFill>
                <a:latin typeface="Times New Roman"/>
              </a:rPr>
              <a:t> pentru instruire: </a:t>
            </a:r>
            <a:r>
              <a:rPr lang="ro-MO" sz="2800" b="1" dirty="0" err="1">
                <a:solidFill>
                  <a:srgbClr val="0070C0"/>
                </a:solidFill>
                <a:latin typeface="Times New Roman"/>
              </a:rPr>
              <a:t>Sochirca</a:t>
            </a:r>
            <a:r>
              <a:rPr lang="ro-MO" sz="2800" b="1" dirty="0">
                <a:solidFill>
                  <a:srgbClr val="0070C0"/>
                </a:solidFill>
                <a:latin typeface="Times New Roman"/>
              </a:rPr>
              <a:t> Andriana</a:t>
            </a:r>
            <a:endParaRPr lang="vi-VN" sz="2800" b="1" dirty="0">
              <a:solidFill>
                <a:srgbClr val="0070C0"/>
              </a:solidFill>
              <a:latin typeface="Times New Roman"/>
            </a:endParaRPr>
          </a:p>
          <a:p>
            <a:pPr lvl="0"/>
            <a:r>
              <a:rPr lang="vi-VN" sz="2800" dirty="0">
                <a:solidFill>
                  <a:srgbClr val="0070C0"/>
                </a:solidFill>
                <a:latin typeface="Times New Roman"/>
              </a:rPr>
              <a:t>Director adjunct pentru educație</a:t>
            </a:r>
            <a:endParaRPr lang="vi-VN" sz="2800" b="1" dirty="0">
              <a:solidFill>
                <a:srgbClr val="0070C0"/>
              </a:solidFill>
              <a:latin typeface="Times New Roman"/>
            </a:endParaRPr>
          </a:p>
          <a:p>
            <a:pPr lvl="0"/>
            <a:r>
              <a:rPr lang="vi-VN" sz="2800" dirty="0">
                <a:solidFill>
                  <a:srgbClr val="0070C0"/>
                </a:solidFill>
                <a:latin typeface="Times New Roman"/>
              </a:rPr>
              <a:t>Director adjunct  pentru probleme de gospodărie: </a:t>
            </a:r>
            <a:r>
              <a:rPr lang="vi-VN" sz="2800" b="1" dirty="0">
                <a:solidFill>
                  <a:srgbClr val="0070C0"/>
                </a:solidFill>
                <a:latin typeface="Times New Roman"/>
              </a:rPr>
              <a:t>Iușan Liubov</a:t>
            </a:r>
          </a:p>
          <a:p>
            <a:endParaRPr lang="ru-MO" dirty="0"/>
          </a:p>
        </p:txBody>
      </p:sp>
    </p:spTree>
    <p:extLst>
      <p:ext uri="{BB962C8B-B14F-4D97-AF65-F5344CB8AC3E}">
        <p14:creationId xmlns:p14="http://schemas.microsoft.com/office/powerpoint/2010/main" val="353526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6858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marL="1074738" algn="ctr" defTabSz="1074738" eaLnBrk="1" fontAlgn="auto" hangingPunct="1">
              <a:spcAft>
                <a:spcPts val="0"/>
              </a:spcAft>
              <a:defRPr/>
            </a:pPr>
            <a:r>
              <a:rPr lang="ro-RO" sz="44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ISTORIC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143000"/>
            <a:ext cx="7924800" cy="5486400"/>
          </a:xfrm>
        </p:spPr>
        <p:txBody>
          <a:bodyPr/>
          <a:lstStyle/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endParaRPr lang="ro-RO" altLang="en-US" sz="2800" b="1" dirty="0">
              <a:latin typeface="Times New Roman" pitchFamily="18" charset="0"/>
            </a:endParaRP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r>
              <a:rPr lang="en-US" altLang="en-US" sz="2800" b="1" dirty="0">
                <a:latin typeface="Times New Roman" pitchFamily="18" charset="0"/>
              </a:rPr>
              <a:t>19</a:t>
            </a:r>
            <a:r>
              <a:rPr lang="ro-MO" altLang="en-US" sz="2800" b="1" dirty="0">
                <a:latin typeface="Times New Roman" pitchFamily="18" charset="0"/>
              </a:rPr>
              <a:t>94</a:t>
            </a:r>
            <a:r>
              <a:rPr lang="en-US" altLang="en-US" sz="2800" b="1" i="1" dirty="0">
                <a:latin typeface="Times New Roman" pitchFamily="18" charset="0"/>
              </a:rPr>
              <a:t> </a:t>
            </a:r>
            <a:r>
              <a:rPr lang="ro-RO" altLang="en-US" sz="2800" b="1" i="1" dirty="0">
                <a:latin typeface="Times New Roman" pitchFamily="18" charset="0"/>
              </a:rPr>
              <a:t>– </a:t>
            </a:r>
            <a:r>
              <a:rPr lang="ro-RO" altLang="en-US" sz="2800" dirty="0">
                <a:latin typeface="Times New Roman" pitchFamily="18" charset="0"/>
              </a:rPr>
              <a:t>în</a:t>
            </a:r>
            <a:r>
              <a:rPr lang="ro-RO" altLang="en-US" sz="2800" b="1" i="1" dirty="0">
                <a:latin typeface="Times New Roman" pitchFamily="18" charset="0"/>
              </a:rPr>
              <a:t> </a:t>
            </a:r>
            <a:r>
              <a:rPr lang="ro-RO" altLang="en-US" sz="2800" dirty="0">
                <a:latin typeface="Times New Roman" pitchFamily="18" charset="0"/>
              </a:rPr>
              <a:t>instituția preșcolară nr.176 a fost amplasată</a:t>
            </a: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r>
              <a:rPr lang="ro-RO" altLang="en-US" sz="2800" dirty="0">
                <a:latin typeface="Times New Roman" pitchFamily="18" charset="0"/>
              </a:rPr>
              <a:t>Școala primară nr.90 cu statut temporar de grădiniță-școală</a:t>
            </a:r>
          </a:p>
          <a:p>
            <a:pPr marL="80963" indent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o-MO" altLang="en-US" sz="2800" b="1" dirty="0">
                <a:latin typeface="Times New Roman" pitchFamily="18" charset="0"/>
              </a:rPr>
              <a:t>01</a:t>
            </a:r>
            <a:r>
              <a:rPr lang="en-US" altLang="en-US" sz="2800" b="1" dirty="0">
                <a:latin typeface="Times New Roman" pitchFamily="18" charset="0"/>
              </a:rPr>
              <a:t>.</a:t>
            </a:r>
            <a:r>
              <a:rPr lang="ro-MO" altLang="en-US" sz="2800" b="1" dirty="0">
                <a:latin typeface="Times New Roman" pitchFamily="18" charset="0"/>
              </a:rPr>
              <a:t>09</a:t>
            </a:r>
            <a:r>
              <a:rPr lang="en-US" altLang="en-US" sz="2800" b="1" dirty="0">
                <a:latin typeface="Times New Roman" pitchFamily="18" charset="0"/>
              </a:rPr>
              <a:t>.1995</a:t>
            </a:r>
            <a:r>
              <a:rPr lang="ro-MO" altLang="en-US" sz="2800" b="1" dirty="0">
                <a:latin typeface="Times New Roman" pitchFamily="18" charset="0"/>
              </a:rPr>
              <a:t> </a:t>
            </a:r>
            <a:r>
              <a:rPr lang="en-US" altLang="en-US" sz="2800" dirty="0">
                <a:latin typeface="Times New Roman" pitchFamily="18" charset="0"/>
              </a:rPr>
              <a:t>-</a:t>
            </a:r>
            <a:r>
              <a:rPr lang="ro-MO" altLang="en-US" sz="2800" dirty="0">
                <a:latin typeface="Times New Roman" pitchFamily="18" charset="0"/>
              </a:rPr>
              <a:t> </a:t>
            </a:r>
            <a:r>
              <a:rPr lang="en-US" altLang="en-US" sz="2800" dirty="0">
                <a:latin typeface="Times New Roman" pitchFamily="18" charset="0"/>
              </a:rPr>
              <a:t>prime</a:t>
            </a:r>
            <a:r>
              <a:rPr lang="ro-MO" altLang="en-US" sz="2800" dirty="0">
                <a:latin typeface="Times New Roman" pitchFamily="18" charset="0"/>
              </a:rPr>
              <a:t>ș</a:t>
            </a:r>
            <a:r>
              <a:rPr lang="en-US" altLang="en-US" sz="2800" dirty="0" err="1">
                <a:latin typeface="Times New Roman" pitchFamily="18" charset="0"/>
              </a:rPr>
              <a:t>te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ro-MO" altLang="en-US" sz="2800" dirty="0">
                <a:latin typeface="Times New Roman" pitchFamily="18" charset="0"/>
              </a:rPr>
              <a:t> titlu de Școala nr.90</a:t>
            </a:r>
            <a:endParaRPr lang="en-US" altLang="en-US" sz="2800" dirty="0">
              <a:latin typeface="Times New Roman" pitchFamily="18" charset="0"/>
            </a:endParaRP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r>
              <a:rPr lang="ro-RO" altLang="en-US" sz="2800" b="1" dirty="0">
                <a:latin typeface="Times New Roman" pitchFamily="18" charset="0"/>
              </a:rPr>
              <a:t>01.09.2003</a:t>
            </a:r>
            <a:r>
              <a:rPr lang="ro-RO" altLang="en-US" sz="2800" dirty="0">
                <a:latin typeface="Times New Roman" pitchFamily="18" charset="0"/>
              </a:rPr>
              <a:t> – reorganizare în Gimnaziul nr.90</a:t>
            </a: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r>
              <a:rPr lang="ro-RO" altLang="en-US" sz="2800" b="1" dirty="0">
                <a:latin typeface="Times New Roman" pitchFamily="18" charset="0"/>
              </a:rPr>
              <a:t>01.09.2006 </a:t>
            </a:r>
            <a:r>
              <a:rPr lang="ro-RO" altLang="en-US" sz="2800" i="1" dirty="0">
                <a:latin typeface="Times New Roman" pitchFamily="18" charset="0"/>
              </a:rPr>
              <a:t>– </a:t>
            </a:r>
            <a:r>
              <a:rPr lang="ro-RO" altLang="en-US" sz="2800" dirty="0">
                <a:latin typeface="Times New Roman" pitchFamily="18" charset="0"/>
              </a:rPr>
              <a:t>reorganizare în Școala primară nr. 90</a:t>
            </a:r>
            <a:endParaRPr lang="ro-RO" altLang="en-US" sz="2800" i="1" dirty="0">
              <a:latin typeface="Times New Roman" pitchFamily="18" charset="0"/>
            </a:endParaRP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r>
              <a:rPr lang="ro-RO" altLang="en-US" sz="2800" b="1" dirty="0">
                <a:latin typeface="Times New Roman" pitchFamily="18" charset="0"/>
              </a:rPr>
              <a:t>01.09.2008 </a:t>
            </a:r>
            <a:r>
              <a:rPr lang="ro-RO" altLang="en-US" sz="2800" i="1" dirty="0">
                <a:latin typeface="Times New Roman" pitchFamily="18" charset="0"/>
              </a:rPr>
              <a:t>- </a:t>
            </a:r>
            <a:r>
              <a:rPr lang="ro-RO" altLang="en-US" sz="2800" dirty="0">
                <a:latin typeface="Times New Roman" pitchFamily="18" charset="0"/>
              </a:rPr>
              <a:t>reorganizare  în Școala-grădiniță  nr.90</a:t>
            </a:r>
          </a:p>
          <a:p>
            <a:pPr marL="80963" indent="0">
              <a:lnSpc>
                <a:spcPct val="80000"/>
              </a:lnSpc>
              <a:buClr>
                <a:schemeClr val="tx1"/>
              </a:buClr>
              <a:buNone/>
            </a:pPr>
            <a:r>
              <a:rPr lang="ro-RO" altLang="en-US" sz="2800" b="1" dirty="0">
                <a:latin typeface="Times New Roman" pitchFamily="18" charset="0"/>
              </a:rPr>
              <a:t>01.09.2021</a:t>
            </a:r>
            <a:r>
              <a:rPr lang="ro-RO" altLang="en-US" sz="2800" dirty="0">
                <a:latin typeface="Times New Roman" pitchFamily="18" charset="0"/>
              </a:rPr>
              <a:t>- reorganizare  în Școala Primare  nr.90</a:t>
            </a:r>
          </a:p>
          <a:p>
            <a:pPr marL="80963" indent="0">
              <a:lnSpc>
                <a:spcPct val="80000"/>
              </a:lnSpc>
              <a:buClr>
                <a:schemeClr val="tx1"/>
              </a:buClr>
              <a:buNone/>
            </a:pPr>
            <a:r>
              <a:rPr lang="ro-RO" altLang="en-US" sz="2800" b="1" dirty="0">
                <a:latin typeface="Times New Roman" pitchFamily="18" charset="0"/>
              </a:rPr>
              <a:t>14.07.2022</a:t>
            </a:r>
            <a:r>
              <a:rPr lang="ro-RO" altLang="en-US" sz="2800" dirty="0">
                <a:latin typeface="Times New Roman" pitchFamily="18" charset="0"/>
              </a:rPr>
              <a:t>- modificarea denumirii Școala Primară „Spiridon Vangheli”</a:t>
            </a:r>
          </a:p>
          <a:p>
            <a:pPr marL="80963" indent="0" eaLnBrk="1" hangingPunct="1">
              <a:lnSpc>
                <a:spcPct val="80000"/>
              </a:lnSpc>
              <a:buClr>
                <a:schemeClr val="tx1"/>
              </a:buClr>
              <a:buSzTx/>
              <a:buFont typeface="Wingdings 2" pitchFamily="18" charset="2"/>
              <a:buNone/>
            </a:pPr>
            <a:endParaRPr lang="en-US" alt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altLang="en-US" sz="40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OFERTA EDUCAŢIONALĂ</a:t>
            </a:r>
            <a:r>
              <a:rPr lang="ro-RO" altLang="en-US" sz="32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o-RO" altLang="en-US" sz="3200" dirty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o-RO" altLang="en-US" sz="3200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1219200" y="1700808"/>
            <a:ext cx="7620000" cy="4776192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ro-RO" altLang="en-US" sz="3000" dirty="0">
                <a:latin typeface="Times New Roman" pitchFamily="18" charset="0"/>
              </a:rPr>
              <a:t>Şcoal</a:t>
            </a:r>
            <a:r>
              <a:rPr lang="ro-MO" altLang="en-US" sz="3000" dirty="0">
                <a:latin typeface="Times New Roman" pitchFamily="18" charset="0"/>
              </a:rPr>
              <a:t>ă</a:t>
            </a:r>
            <a:r>
              <a:rPr lang="ro-RO" altLang="en-US" sz="3000" dirty="0">
                <a:latin typeface="Times New Roman" pitchFamily="18" charset="0"/>
              </a:rPr>
              <a:t> Primară „Spiridon Vangheli”</a:t>
            </a:r>
          </a:p>
          <a:p>
            <a:pPr eaLnBrk="1" hangingPunct="1">
              <a:lnSpc>
                <a:spcPct val="70000"/>
              </a:lnSpc>
            </a:pPr>
            <a:r>
              <a:rPr lang="ru-RU" altLang="en-US" sz="3000" dirty="0" err="1">
                <a:latin typeface="Times New Roman" pitchFamily="18" charset="0"/>
              </a:rPr>
              <a:t>Limba</a:t>
            </a:r>
            <a:r>
              <a:rPr lang="ru-RU" altLang="en-US" sz="3000" dirty="0">
                <a:latin typeface="Times New Roman" pitchFamily="18" charset="0"/>
              </a:rPr>
              <a:t> </a:t>
            </a:r>
            <a:r>
              <a:rPr lang="ru-RU" altLang="en-US" sz="3000" dirty="0" err="1">
                <a:latin typeface="Times New Roman" pitchFamily="18" charset="0"/>
              </a:rPr>
              <a:t>de</a:t>
            </a:r>
            <a:r>
              <a:rPr lang="ru-RU" altLang="en-US" sz="3000" dirty="0">
                <a:latin typeface="Times New Roman" pitchFamily="18" charset="0"/>
              </a:rPr>
              <a:t> </a:t>
            </a:r>
            <a:r>
              <a:rPr lang="ru-RU" altLang="en-US" sz="3000" dirty="0" err="1">
                <a:latin typeface="Times New Roman" pitchFamily="18" charset="0"/>
              </a:rPr>
              <a:t>predare</a:t>
            </a:r>
            <a:r>
              <a:rPr lang="ru-RU" altLang="en-US" sz="3000" dirty="0">
                <a:latin typeface="Times New Roman" pitchFamily="18" charset="0"/>
              </a:rPr>
              <a:t>: </a:t>
            </a:r>
            <a:r>
              <a:rPr lang="ru-RU" altLang="en-US" sz="3000" dirty="0" err="1">
                <a:latin typeface="Times New Roman" pitchFamily="18" charset="0"/>
              </a:rPr>
              <a:t>limba</a:t>
            </a:r>
            <a:r>
              <a:rPr lang="ru-RU" altLang="en-US" sz="3000" dirty="0">
                <a:latin typeface="Times New Roman" pitchFamily="18" charset="0"/>
              </a:rPr>
              <a:t> </a:t>
            </a:r>
            <a:r>
              <a:rPr lang="ru-RU" altLang="en-US" sz="3000" dirty="0" err="1">
                <a:latin typeface="Times New Roman" pitchFamily="18" charset="0"/>
              </a:rPr>
              <a:t>română</a:t>
            </a:r>
            <a:endParaRPr lang="ro-RO" altLang="en-US" sz="3000" dirty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r>
              <a:rPr lang="ro-RO" altLang="en-US" sz="3000" dirty="0">
                <a:latin typeface="Times New Roman" pitchFamily="18" charset="0"/>
              </a:rPr>
              <a:t>Limbi moderne: engleza</a:t>
            </a:r>
          </a:p>
          <a:p>
            <a:pPr eaLnBrk="1" hangingPunct="1">
              <a:lnSpc>
                <a:spcPct val="70000"/>
              </a:lnSpc>
            </a:pPr>
            <a:r>
              <a:rPr lang="ro-RO" altLang="en-US" sz="3000" dirty="0">
                <a:latin typeface="Times New Roman" pitchFamily="18" charset="0"/>
              </a:rPr>
              <a:t>Activităţi extracurriculare şi extraşcolare</a:t>
            </a:r>
          </a:p>
          <a:p>
            <a:pPr eaLnBrk="1" hangingPunct="1">
              <a:lnSpc>
                <a:spcPct val="70000"/>
              </a:lnSpc>
              <a:buFont typeface="Wingdings 2" pitchFamily="18" charset="2"/>
              <a:buNone/>
            </a:pPr>
            <a:endParaRPr lang="ro-RO" altLang="en-US" sz="3000" dirty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 2" pitchFamily="18" charset="2"/>
              <a:buNone/>
            </a:pPr>
            <a:r>
              <a:rPr lang="ro-RO" altLang="en-US" sz="3000" b="1" dirty="0">
                <a:latin typeface="Times New Roman" pitchFamily="18" charset="0"/>
              </a:rPr>
              <a:t>Componenta educaţională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Ø"/>
            </a:pPr>
            <a:r>
              <a:rPr lang="ro-RO" altLang="en-US" sz="3000" dirty="0">
                <a:latin typeface="Times New Roman" pitchFamily="18" charset="0"/>
              </a:rPr>
              <a:t>17 clase primare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Ø"/>
            </a:pPr>
            <a:r>
              <a:rPr lang="ro-RO" altLang="en-US" sz="3000" dirty="0">
                <a:latin typeface="Times New Roman" pitchFamily="18" charset="0"/>
              </a:rPr>
              <a:t> grupe cu program prelungit</a:t>
            </a:r>
          </a:p>
          <a:p>
            <a:pPr eaLnBrk="1" hangingPunct="1">
              <a:lnSpc>
                <a:spcPct val="70000"/>
              </a:lnSpc>
            </a:pPr>
            <a:endParaRPr lang="ru-RU" altLang="en-US" sz="30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7938"/>
            <a:ext cx="7467600" cy="925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SERVICII </a:t>
            </a:r>
            <a:endParaRPr lang="ro-RO" b="1" dirty="0">
              <a:solidFill>
                <a:srgbClr val="7030A0"/>
              </a:solidFill>
            </a:endParaRPr>
          </a:p>
        </p:txBody>
      </p:sp>
      <p:sp>
        <p:nvSpPr>
          <p:cNvPr id="28675" name="Объект 2"/>
          <p:cNvSpPr>
            <a:spLocks noGrp="1"/>
          </p:cNvSpPr>
          <p:nvPr>
            <p:ph idx="1"/>
          </p:nvPr>
        </p:nvSpPr>
        <p:spPr>
          <a:xfrm>
            <a:off x="1143000" y="1143000"/>
            <a:ext cx="7543800" cy="5410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70000"/>
              </a:lnSpc>
            </a:pPr>
            <a:r>
              <a:rPr lang="ro-RO" altLang="en-US" sz="3000" b="1" i="1" dirty="0">
                <a:solidFill>
                  <a:srgbClr val="92D050"/>
                </a:solidFill>
                <a:latin typeface="Bookman Old Style" panose="02050604050505020204" pitchFamily="18" charset="0"/>
              </a:rPr>
              <a:t>SOCIALE</a:t>
            </a:r>
            <a:r>
              <a:rPr lang="ro-RO" altLang="en-US" sz="3000" dirty="0">
                <a:latin typeface="Bookman Old Style" panose="02050604050505020204" pitchFamily="18" charset="0"/>
              </a:rPr>
              <a:t> ( susținerea familiilor  social-vulnerabile acordându-le ajutor material pentru școlarizare, prânzuri gratuite la cantina școlară,  organizăm acţiuni de caritate împreună cu părinții și copiii din școală )</a:t>
            </a:r>
          </a:p>
          <a:p>
            <a:pPr eaLnBrk="1" hangingPunct="1">
              <a:lnSpc>
                <a:spcPct val="70000"/>
              </a:lnSpc>
            </a:pPr>
            <a:r>
              <a:rPr lang="ro-RO" altLang="en-US" sz="3000" b="1" i="1" dirty="0">
                <a:solidFill>
                  <a:srgbClr val="92D050"/>
                </a:solidFill>
                <a:latin typeface="Bookman Old Style" panose="02050604050505020204" pitchFamily="18" charset="0"/>
              </a:rPr>
              <a:t>MEDICALE</a:t>
            </a:r>
          </a:p>
          <a:p>
            <a:pPr eaLnBrk="1" hangingPunct="1">
              <a:lnSpc>
                <a:spcPct val="70000"/>
              </a:lnSpc>
            </a:pPr>
            <a:r>
              <a:rPr lang="ro-RO" altLang="en-US" sz="3000" b="1" i="1" dirty="0">
                <a:solidFill>
                  <a:srgbClr val="92D050"/>
                </a:solidFill>
                <a:latin typeface="Bookman Old Style" panose="02050604050505020204" pitchFamily="18" charset="0"/>
              </a:rPr>
              <a:t>PSIHOLOGICE</a:t>
            </a:r>
            <a:r>
              <a:rPr lang="ro-RO" altLang="en-US" sz="3000" dirty="0">
                <a:latin typeface="Bookman Old Style" panose="02050604050505020204" pitchFamily="18" charset="0"/>
              </a:rPr>
              <a:t> (consilierea părinţilor, susţinerea părinţilor în situaţii dificile/critice, acţiuni de profilaxie)</a:t>
            </a:r>
          </a:p>
          <a:p>
            <a:pPr eaLnBrk="1" hangingPunct="1">
              <a:lnSpc>
                <a:spcPct val="70000"/>
              </a:lnSpc>
            </a:pPr>
            <a:r>
              <a:rPr lang="ro-RO" altLang="en-US" sz="3000" b="1" i="1" dirty="0">
                <a:solidFill>
                  <a:srgbClr val="92D050"/>
                </a:solidFill>
                <a:latin typeface="Bookman Old Style" panose="02050604050505020204" pitchFamily="18" charset="0"/>
              </a:rPr>
              <a:t>PEDAGOGICE</a:t>
            </a:r>
            <a:r>
              <a:rPr lang="ro-RO" altLang="en-US" sz="3000" dirty="0">
                <a:latin typeface="Bookman Old Style" panose="02050604050505020204" pitchFamily="18" charset="0"/>
              </a:rPr>
              <a:t> (consultaţii, meditaţii, ore la domiciliu, asistenţe la ore, racordarea stilului parental educaţional la cerinţele moderne)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 bwMode="auto">
          <a:xfrm>
            <a:off x="880208" y="2492896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marL="457200" indent="-457200" algn="l" defTabSz="457200" eaLnBrk="1" fontAlgn="auto" hangingPunct="1">
              <a:spcAft>
                <a:spcPts val="0"/>
              </a:spcAft>
              <a:defRPr/>
            </a:pPr>
            <a:r>
              <a:rPr lang="ro-RO" altLang="en-US" sz="3600" b="1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o-RO" altLang="en-US" sz="36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RESURSE  UMANE:</a:t>
            </a:r>
            <a:br>
              <a:rPr lang="ro-RO" altLang="en-US" sz="36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Personal </a:t>
            </a:r>
            <a:br>
              <a:rPr lang="ro-RO" altLang="en-US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- Cadre didactice  (</a:t>
            </a:r>
            <a:r>
              <a:rPr lang="ro-RO" altLang="en-US" sz="28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descriere, calificare)</a:t>
            </a:r>
            <a:br>
              <a:rPr lang="ro-RO" altLang="en-US" sz="28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28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- </a:t>
            </a:r>
            <a: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Personal auxiliar</a:t>
            </a:r>
            <a:br>
              <a:rPr lang="ro-RO" altLang="en-US" sz="36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Copii. Caracteristica efectivului de copii</a:t>
            </a:r>
            <a:br>
              <a:rPr lang="ro-RO" altLang="en-US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Efectivul de copii</a:t>
            </a:r>
            <a:b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- Dinamica schimbărilor</a:t>
            </a:r>
            <a:b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- Încadrare extracurriculară</a:t>
            </a:r>
            <a:br>
              <a:rPr lang="ro-RO" altLang="en-US" sz="28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1000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</a:t>
            </a:r>
            <a:br>
              <a:rPr lang="ro-RO" altLang="en-US" sz="2800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altLang="en-US" sz="3600" b="1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altLang="en-US" sz="36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RESURSE  EDUCAŢIONALE</a:t>
            </a:r>
            <a:br>
              <a:rPr lang="ro-RO" altLang="en-US" sz="2800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o-RO" altLang="en-US" sz="2800" dirty="0"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7813"/>
            <a:ext cx="7543800" cy="1017587"/>
          </a:xfrm>
        </p:spPr>
        <p:txBody>
          <a:bodyPr>
            <a:normAutofit fontScale="90000"/>
          </a:bodyPr>
          <a:lstStyle/>
          <a:p>
            <a:pPr marL="122238" defTabSz="715963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600" b="1" dirty="0">
                <a:solidFill>
                  <a:schemeClr val="tx2">
                    <a:satMod val="13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6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PERSONAL </a:t>
            </a:r>
            <a:br>
              <a:rPr lang="ro-RO" sz="3600" b="1" i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o-RO" sz="36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Cadre didactice  </a:t>
            </a:r>
            <a:r>
              <a:rPr lang="ro-RO" sz="3600" b="1" i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(descriere</a:t>
            </a:r>
            <a:r>
              <a:rPr lang="ro-RO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143000"/>
            <a:ext cx="77724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s-ES" altLang="en-US" sz="1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n-US" sz="1400" dirty="0"/>
              <a:t>•	</a:t>
            </a:r>
            <a:r>
              <a:rPr lang="es-ES" altLang="en-US" sz="2000" dirty="0">
                <a:latin typeface="Times New Roman" pitchFamily="18" charset="0"/>
              </a:rPr>
              <a:t>Colectivul de cadre didactice este stabil, format în proporţie de</a:t>
            </a:r>
            <a:r>
              <a:rPr lang="ro-RO" altLang="en-US" sz="2000" dirty="0">
                <a:latin typeface="Times New Roman" pitchFamily="18" charset="0"/>
              </a:rPr>
              <a:t> 96,4</a:t>
            </a:r>
            <a:r>
              <a:rPr lang="it-IT" altLang="en-US" sz="2000" dirty="0">
                <a:latin typeface="Times New Roman" pitchFamily="18" charset="0"/>
              </a:rPr>
              <a:t>%</a:t>
            </a:r>
            <a:r>
              <a:rPr lang="ro-RO" altLang="en-US" sz="2000" dirty="0">
                <a:latin typeface="Times New Roman" pitchFamily="18" charset="0"/>
              </a:rPr>
              <a:t> </a:t>
            </a:r>
            <a:r>
              <a:rPr lang="it-IT" altLang="en-US" sz="2000" dirty="0">
                <a:latin typeface="Times New Roman" pitchFamily="18" charset="0"/>
              </a:rPr>
              <a:t> din cadre didactice titulare. </a:t>
            </a:r>
            <a:r>
              <a:rPr lang="ro-RO" altLang="en-US" sz="2000" dirty="0">
                <a:latin typeface="Times New Roman" pitchFamily="18" charset="0"/>
              </a:rPr>
              <a:t> </a:t>
            </a:r>
            <a:r>
              <a:rPr lang="it-IT" altLang="en-US" sz="2000" dirty="0">
                <a:latin typeface="Times New Roman" pitchFamily="18" charset="0"/>
              </a:rPr>
              <a:t>Stabilitatea colectivului permite şcolii elaborarea politicilor educaţionale pe termen mediu şi lung.</a:t>
            </a:r>
            <a:endParaRPr lang="ro-RO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n-US" sz="2000" dirty="0">
                <a:latin typeface="Times New Roman" pitchFamily="18" charset="0"/>
              </a:rPr>
              <a:t>•	Relaţiile dintre cadrele didactice sunt destul de bune, nu există stări conflictuale. Colaborarea conducerii şcolii cu cadrele didactice este bună, există o permanentă comunicare şi respect reciproc.</a:t>
            </a:r>
            <a:endParaRPr lang="ro-RO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altLang="en-US" sz="2000" dirty="0">
                <a:latin typeface="Times New Roman" pitchFamily="18" charset="0"/>
              </a:rPr>
              <a:t>•	Cadrele didactice se implică în problemele şcolii, în activităţile extracurriculare, manifestând dorinţa de formare continuă şi perfecţionare şi sunt deschise spre noutăţile reformei din domeniul învăţământului.</a:t>
            </a:r>
            <a:endParaRPr lang="ro-RO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en-US" sz="2000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en-US" sz="2000" dirty="0">
                <a:latin typeface="Times New Roman" pitchFamily="18" charset="0"/>
              </a:rPr>
              <a:t>•	Cadrele didactice urmăresc modernizarea actului de predare – învăţare</a:t>
            </a:r>
            <a:r>
              <a:rPr lang="ro-MO" altLang="en-US" sz="2000" dirty="0">
                <a:latin typeface="Times New Roman" pitchFamily="18" charset="0"/>
              </a:rPr>
              <a:t>- evaluare</a:t>
            </a:r>
            <a:r>
              <a:rPr lang="it-IT" altLang="en-US" sz="2000" dirty="0">
                <a:latin typeface="Times New Roman" pitchFamily="18" charset="0"/>
              </a:rPr>
              <a:t> prin orientarea lui spre formare de </a:t>
            </a:r>
            <a:r>
              <a:rPr lang="ro-MO" altLang="en-US" sz="2000" dirty="0">
                <a:latin typeface="Times New Roman" pitchFamily="18" charset="0"/>
              </a:rPr>
              <a:t>competențe</a:t>
            </a:r>
            <a:r>
              <a:rPr lang="it-IT" altLang="en-US" sz="2000" dirty="0">
                <a:latin typeface="Times New Roman" pitchFamily="18" charset="0"/>
              </a:rPr>
              <a:t>. Relaţiile interpersonale sunt bazate pe colaborare, deschidere, comunicare.</a:t>
            </a:r>
            <a:endParaRPr lang="ru-RU" altLang="en-US" sz="20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7499350" cy="79216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o-RO" sz="3200" b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Cadre didactice  </a:t>
            </a:r>
            <a:r>
              <a:rPr lang="ro-RO" sz="3200" b="1" i="1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(calificare)</a:t>
            </a:r>
            <a:endParaRPr lang="ru-RU" sz="3200" b="1" dirty="0">
              <a:solidFill>
                <a:srgbClr val="7030A0"/>
              </a:solidFill>
              <a:effectLst/>
              <a:latin typeface="Times New Roman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1127125" y="685800"/>
            <a:ext cx="8001000" cy="4687416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800" dirty="0"/>
              <a:t>•	</a:t>
            </a:r>
            <a:r>
              <a:rPr lang="es-ES" altLang="en-US" sz="2400" dirty="0">
                <a:latin typeface="Times New Roman" pitchFamily="18" charset="0"/>
              </a:rPr>
              <a:t>Număr de cadre didactice: </a:t>
            </a:r>
            <a:r>
              <a:rPr lang="ro-RO" altLang="en-US" sz="2400" dirty="0">
                <a:latin typeface="Times New Roman" pitchFamily="18" charset="0"/>
              </a:rPr>
              <a:t>25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calificate:</a:t>
            </a:r>
            <a:r>
              <a:rPr lang="ro-RO" altLang="en-US" sz="2400" dirty="0">
                <a:latin typeface="Times New Roman" pitchFamily="18" charset="0"/>
              </a:rPr>
              <a:t> 25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</a:t>
            </a:r>
            <a:r>
              <a:rPr lang="ro-RO" altLang="en-US" sz="2400" dirty="0">
                <a:latin typeface="Times New Roman" pitchFamily="18" charset="0"/>
              </a:rPr>
              <a:t>re</a:t>
            </a:r>
            <a:r>
              <a:rPr lang="es-ES" altLang="en-US" sz="2400" dirty="0">
                <a:latin typeface="Times New Roman" pitchFamily="18" charset="0"/>
              </a:rPr>
              <a:t>califica</a:t>
            </a:r>
            <a:r>
              <a:rPr lang="ro-RO" altLang="en-US" sz="2400" dirty="0">
                <a:latin typeface="Times New Roman" pitchFamily="18" charset="0"/>
              </a:rPr>
              <a:t>t</a:t>
            </a:r>
            <a:r>
              <a:rPr lang="es-ES" altLang="en-US" sz="2400" dirty="0">
                <a:latin typeface="Times New Roman" pitchFamily="18" charset="0"/>
              </a:rPr>
              <a:t>e:</a:t>
            </a:r>
            <a:r>
              <a:rPr lang="ro-RO" altLang="en-US" sz="2400" dirty="0">
                <a:latin typeface="Times New Roman" pitchFamily="18" charset="0"/>
              </a:rPr>
              <a:t> 1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</a:t>
            </a:r>
            <a:r>
              <a:rPr lang="ro-RO" altLang="en-US" sz="2400" dirty="0">
                <a:latin typeface="Times New Roman" pitchFamily="18" charset="0"/>
              </a:rPr>
              <a:t>cu masterat</a:t>
            </a:r>
            <a:r>
              <a:rPr lang="es-ES" altLang="en-US" sz="2400" dirty="0">
                <a:latin typeface="Times New Roman" pitchFamily="18" charset="0"/>
              </a:rPr>
              <a:t>:</a:t>
            </a:r>
            <a:r>
              <a:rPr lang="ro-RO" altLang="en-US" sz="2400" dirty="0">
                <a:latin typeface="Times New Roman" pitchFamily="18" charset="0"/>
              </a:rPr>
              <a:t> 3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cu </a:t>
            </a:r>
            <a:r>
              <a:rPr lang="ro-RO" altLang="en-US" sz="2400" dirty="0">
                <a:latin typeface="Times New Roman" pitchFamily="18" charset="0"/>
              </a:rPr>
              <a:t>grad didactic Superior:0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cu gradul didactic I: </a:t>
            </a:r>
            <a:r>
              <a:rPr lang="ro-RO" altLang="en-US" sz="2400" dirty="0">
                <a:latin typeface="Times New Roman" pitchFamily="18" charset="0"/>
              </a:rPr>
              <a:t>4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cu gradul didactic II :</a:t>
            </a:r>
            <a:r>
              <a:rPr lang="ro-RO" altLang="en-US" sz="2400" dirty="0">
                <a:latin typeface="Times New Roman" pitchFamily="18" charset="0"/>
              </a:rPr>
              <a:t>18</a:t>
            </a:r>
            <a:r>
              <a:rPr lang="es-ES" altLang="en-US" sz="2400" dirty="0">
                <a:latin typeface="Times New Roman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s-ES" altLang="en-US" sz="2400" dirty="0">
                <a:latin typeface="Times New Roman" pitchFamily="18" charset="0"/>
              </a:rPr>
              <a:t>•	Număr de cadre didactice </a:t>
            </a:r>
            <a:r>
              <a:rPr lang="ro-RO" altLang="en-US" sz="2400" dirty="0">
                <a:latin typeface="Times New Roman" pitchFamily="18" charset="0"/>
              </a:rPr>
              <a:t>fără grad didactic</a:t>
            </a:r>
            <a:r>
              <a:rPr lang="es-ES" altLang="en-US" sz="2400" dirty="0">
                <a:latin typeface="Times New Roman" pitchFamily="18" charset="0"/>
              </a:rPr>
              <a:t>:</a:t>
            </a:r>
            <a:r>
              <a:rPr lang="ro-RO" altLang="en-US" sz="2400" dirty="0">
                <a:latin typeface="Times New Roman" pitchFamily="18" charset="0"/>
              </a:rPr>
              <a:t> 3</a:t>
            </a:r>
            <a:endParaRPr lang="es-ES" altLang="en-US" sz="24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o-MO" altLang="en-US" sz="28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o-MO" altLang="en-US" sz="28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o-MO" altLang="en-US" sz="28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o-MO" altLang="en-US" sz="28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altLang="en-US" sz="2800" dirty="0">
              <a:latin typeface="Times New Roman" pitchFamily="18" charset="0"/>
            </a:endParaRPr>
          </a:p>
        </p:txBody>
      </p:sp>
      <p:sp>
        <p:nvSpPr>
          <p:cNvPr id="47109" name="Прямоугольник 1"/>
          <p:cNvSpPr>
            <a:spLocks noChangeArrowheads="1"/>
          </p:cNvSpPr>
          <p:nvPr/>
        </p:nvSpPr>
        <p:spPr bwMode="auto">
          <a:xfrm>
            <a:off x="1187624" y="4581128"/>
            <a:ext cx="6781800" cy="8620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r>
              <a:rPr lang="ro-RO" sz="3200" b="1" dirty="0">
                <a:solidFill>
                  <a:schemeClr val="tx2">
                    <a:satMod val="130000"/>
                  </a:schemeClr>
                </a:solidFill>
                <a:cs typeface="Times New Roman" pitchFamily="18" charset="0"/>
              </a:rPr>
              <a:t> </a:t>
            </a:r>
            <a:r>
              <a:rPr lang="ro-RO" sz="3200" b="1" dirty="0">
                <a:solidFill>
                  <a:srgbClr val="7030A0"/>
                </a:solidFill>
                <a:cs typeface="Times New Roman" pitchFamily="18" charset="0"/>
              </a:rPr>
              <a:t>Personal auxiliar</a:t>
            </a:r>
          </a:p>
          <a:p>
            <a:pPr eaLnBrk="1" hangingPunct="1">
              <a:defRPr/>
            </a:pPr>
            <a:r>
              <a:rPr lang="ro-RO" altLang="en-US" dirty="0"/>
              <a:t>Numărul personalului auxiliar: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467600" cy="4841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b="1" dirty="0">
                <a:solidFill>
                  <a:schemeClr val="tx1"/>
                </a:solidFill>
                <a:effectLst/>
                <a:latin typeface="Times New Roman" pitchFamily="18" charset="0"/>
              </a:rPr>
              <a:t> Efectivul de copii </a:t>
            </a:r>
            <a:r>
              <a:rPr lang="ro-RO" i="1" dirty="0">
                <a:solidFill>
                  <a:schemeClr val="tx1"/>
                </a:solidFill>
                <a:effectLst/>
                <a:latin typeface="Times New Roman" pitchFamily="18" charset="0"/>
              </a:rPr>
              <a:t>(descriere)</a:t>
            </a:r>
            <a:endParaRPr lang="ru-RU" i="1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914400"/>
            <a:ext cx="76962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ro-RO" altLang="en-US" sz="2800">
                <a:latin typeface="Times New Roman" pitchFamily="18" charset="0"/>
              </a:rPr>
              <a:t>Elevii provin din municipiul Chişinău şi suburbii.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ro-RO" altLang="en-US" sz="2800">
                <a:latin typeface="Times New Roman" pitchFamily="18" charset="0"/>
              </a:rPr>
              <a:t> </a:t>
            </a:r>
            <a:r>
              <a:rPr lang="it-IT" altLang="en-US" sz="2800">
                <a:latin typeface="Times New Roman" pitchFamily="18" charset="0"/>
              </a:rPr>
              <a:t>Provin din medii sociale diverse, cu o stare materială diferită</a:t>
            </a:r>
            <a:r>
              <a:rPr lang="ro-RO" altLang="en-US" sz="2800">
                <a:latin typeface="Times New Roman" pitchFamily="18" charset="0"/>
              </a:rPr>
              <a:t> </a:t>
            </a:r>
            <a:r>
              <a:rPr lang="it-IT" altLang="en-US" sz="2800">
                <a:latin typeface="Times New Roman" pitchFamily="18" charset="0"/>
              </a:rPr>
              <a:t>(</a:t>
            </a:r>
            <a:r>
              <a:rPr lang="it-IT" altLang="en-US" sz="2800" i="1">
                <a:latin typeface="Times New Roman" pitchFamily="18" charset="0"/>
              </a:rPr>
              <a:t>mai bună sau mai slabă</a:t>
            </a:r>
            <a:r>
              <a:rPr lang="it-IT" altLang="en-US" sz="2800">
                <a:latin typeface="Times New Roman" pitchFamily="18" charset="0"/>
              </a:rPr>
              <a:t>) şi capacităţi intelectuale diverse.</a:t>
            </a:r>
            <a:endParaRPr lang="ro-RO" altLang="en-US" sz="280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ro-RO" altLang="en-US" sz="2800">
                <a:latin typeface="Times New Roman" pitchFamily="18" charset="0"/>
              </a:rPr>
              <a:t>Majoritatea elevilor sunt de naţionalitate română ; mai există elevi de naţionalitate rusă (5,6 %) şi ucraineană (1%).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ro-RO" altLang="en-US" sz="2800">
                <a:latin typeface="Times New Roman" pitchFamily="18" charset="0"/>
              </a:rPr>
              <a:t>Mediul social de provenienţă al elevilor: muncitori, funcţionari şi intelectuali.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ro-RO" altLang="en-US" sz="2800">
                <a:latin typeface="Times New Roman" pitchFamily="18" charset="0"/>
              </a:rPr>
              <a:t>Un număr de copii (7%) au un părinte la muncă în străinătate. 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it-IT" altLang="en-US" sz="2800" b="1">
                <a:latin typeface="Times New Roman" pitchFamily="18" charset="0"/>
              </a:rPr>
              <a:t> </a:t>
            </a:r>
            <a:r>
              <a:rPr lang="it-IT" altLang="en-US" sz="2800">
                <a:latin typeface="Times New Roman" pitchFamily="18" charset="0"/>
              </a:rPr>
              <a:t>În prezent se constată o evoluţie descrescătoare a numărului de elevi la nivel</a:t>
            </a:r>
            <a:r>
              <a:rPr lang="ro-RO" altLang="en-US" sz="2800">
                <a:latin typeface="Times New Roman" pitchFamily="18" charset="0"/>
              </a:rPr>
              <a:t> de </a:t>
            </a:r>
            <a:r>
              <a:rPr lang="it-IT" altLang="en-US" sz="2800">
                <a:latin typeface="Times New Roman" pitchFamily="18" charset="0"/>
              </a:rPr>
              <a:t>municipiu</a:t>
            </a:r>
            <a:r>
              <a:rPr lang="ro-RO" altLang="en-US" sz="2800">
                <a:latin typeface="Times New Roman" pitchFamily="18" charset="0"/>
              </a:rPr>
              <a:t>.</a:t>
            </a:r>
            <a:br>
              <a:rPr lang="it-IT" altLang="en-US" sz="2800">
                <a:latin typeface="Times New Roman" pitchFamily="18" charset="0"/>
              </a:rPr>
            </a:br>
            <a:endParaRPr lang="ru-RU" altLang="en-US" sz="28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1234</Words>
  <Application>Microsoft Office PowerPoint</Application>
  <PresentationFormat>Expunere pe ecran (4:3)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6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Times New Roman</vt:lpstr>
      <vt:lpstr>Wingdings</vt:lpstr>
      <vt:lpstr>Wingdings 2</vt:lpstr>
      <vt:lpstr>Тема Office</vt:lpstr>
      <vt:lpstr>  LOCALIZARE</vt:lpstr>
      <vt:lpstr>Echipa managerială</vt:lpstr>
      <vt:lpstr>ISTORIC</vt:lpstr>
      <vt:lpstr>OFERTA EDUCAŢIONALĂ  </vt:lpstr>
      <vt:lpstr>SERVICII </vt:lpstr>
      <vt:lpstr>   RESURSE  UMANE:  Personal          - Cadre didactice  (descriere, calificare)         - Personal auxiliar  Copii. Caracteristica efectivului de copii        - Efectivul de copii         - Dinamica schimbărilor         - Încadrare extracurriculară                          RESURSE  EDUCAŢIONALE </vt:lpstr>
      <vt:lpstr> PERSONAL  Cadre didactice  (descriere)</vt:lpstr>
      <vt:lpstr>Cadre didactice  (calificare)</vt:lpstr>
      <vt:lpstr> Efectivul de copii (descriere)</vt:lpstr>
      <vt:lpstr> Sinergia   parteneriatului </vt:lpstr>
      <vt:lpstr>Prezentare PowerPoint</vt:lpstr>
      <vt:lpstr>VIZIUNEA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LOCALIZARE</dc:title>
  <dc:creator>Mariana Rusu</dc:creator>
  <cp:lastModifiedBy>HPC</cp:lastModifiedBy>
  <cp:revision>22</cp:revision>
  <cp:lastPrinted>2020-03-05T10:49:44Z</cp:lastPrinted>
  <dcterms:created xsi:type="dcterms:W3CDTF">2016-04-20T18:06:17Z</dcterms:created>
  <dcterms:modified xsi:type="dcterms:W3CDTF">2025-02-17T10:44:09Z</dcterms:modified>
</cp:coreProperties>
</file>